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hartEx1.xml" ContentType="application/vnd.ms-office.chartex+xml"/>
  <Override PartName="/ppt/revisionInfo.xml" ContentType="application/vnd.ms-powerpoint.revisioninfo+xml"/>
  <Override PartName="/ppt/charts/colors40.xml" ContentType="application/vnd.ms-office.chartcolorstyle+xml"/>
  <Override PartName="/ppt/charts/style40.xml" ContentType="application/vnd.ms-office.chartstyle+xml"/>
  <Override PartName="/ppt/theme/themeOverride1.xml" ContentType="application/vnd.openxmlformats-officedocument.themeOverr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9" r:id="rId4"/>
    <p:sldId id="260" r:id="rId5"/>
    <p:sldId id="264" r:id="rId6"/>
    <p:sldId id="268" r:id="rId7"/>
    <p:sldId id="272" r:id="rId8"/>
    <p:sldId id="273" r:id="rId9"/>
    <p:sldId id="263" r:id="rId10"/>
    <p:sldId id="271" r:id="rId11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pen Sans Bold" panose="020B0604020202020204" charset="0"/>
      <p:regular r:id="rId18"/>
      <p:bold r:id="rId19"/>
    </p:embeddedFont>
    <p:embeddedFont>
      <p:font typeface="Open Sans Medium" panose="020B0604020202020204" charset="0"/>
      <p:regular r:id="rId20"/>
    </p:embeddedFont>
    <p:embeddedFont>
      <p:font typeface="DM Sans" panose="020B0604020202020204" charset="0"/>
      <p:regular r:id="rId21"/>
      <p:bold r:id="rId22"/>
      <p:italic r:id="rId23"/>
      <p:boldItalic r:id="rId24"/>
    </p:embeddedFont>
    <p:embeddedFont>
      <p:font typeface="Inter Medium" panose="020B0604020202020204" charset="0"/>
      <p:regular r:id="rId25"/>
    </p:embeddedFont>
    <p:embeddedFont>
      <p:font typeface="Inter Bold" panose="020B0604020202020204" charset="0"/>
      <p:regular r:id="rId26"/>
    </p:embeddedFont>
    <p:embeddedFont>
      <p:font typeface="Open Sans Semi-Bold" panose="020B0604020202020204" charset="0"/>
      <p:regular r:id="rId27"/>
    </p:embeddedFont>
    <p:embeddedFont>
      <p:font typeface="Open Sans" panose="020B0604020202020204" charset="0"/>
      <p:regular r:id="rId28"/>
      <p:bold r:id="rId29"/>
      <p:italic r:id="rId30"/>
      <p:boldItalic r:id="rId31"/>
    </p:embeddedFont>
    <p:embeddedFont>
      <p:font typeface="DM Sans Bold" panose="020B0604020202020204" charset="0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4B8F68-41DB-42D8-9EB0-B7E7CE6CB334}" v="1608" dt="2024-05-23T11:08:14.894"/>
    <p1510:client id="{CC961946-EDF5-411F-AF6F-355F8259E686}" v="1632" dt="2024-05-23T12:22:22.6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67" autoAdjust="0"/>
    <p:restoredTop sz="94622" autoAdjust="0"/>
  </p:normalViewPr>
  <p:slideViewPr>
    <p:cSldViewPr>
      <p:cViewPr varScale="1">
        <p:scale>
          <a:sx n="56" d="100"/>
          <a:sy n="56" d="100"/>
        </p:scale>
        <p:origin x="989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21" Type="http://schemas.openxmlformats.org/officeDocument/2006/relationships/font" Target="fonts/font8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40.xml"/><Relationship Id="rId2" Type="http://schemas.microsoft.com/office/2011/relationships/chartStyle" Target="style40.xml"/><Relationship Id="rId1" Type="http://schemas.openxmlformats.org/officeDocument/2006/relationships/oleObject" Target="file:///C:\Users\HP\OneDrive\Desktop\mv_MOTORS_DATA_BDM.xlsx" TargetMode="External"/><Relationship Id="rId4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[mv_MOTORS_DATA_BDM.xlsx]EV SALES!PivotTable17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8286835706543197"/>
          <c:y val="4.0722776079634405E-2"/>
          <c:w val="0.68144890946803827"/>
          <c:h val="0.805081807080455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'EV SALES'!$B$15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rgbClr val="009999">
                    <a:shade val="30000"/>
                    <a:satMod val="115000"/>
                  </a:srgbClr>
                </a:gs>
                <a:gs pos="50000">
                  <a:srgbClr val="009999">
                    <a:shade val="67500"/>
                    <a:satMod val="115000"/>
                  </a:srgbClr>
                </a:gs>
                <a:gs pos="100000">
                  <a:srgbClr val="009999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'EV SALES'!$A$16:$A$19</c:f>
              <c:strCache>
                <c:ptCount val="3"/>
                <c:pt idx="0">
                  <c:v>Oct</c:v>
                </c:pt>
                <c:pt idx="1">
                  <c:v>Nov</c:v>
                </c:pt>
                <c:pt idx="2">
                  <c:v>Dec</c:v>
                </c:pt>
              </c:strCache>
            </c:strRef>
          </c:cat>
          <c:val>
            <c:numRef>
              <c:f>'EV SALES'!$B$16:$B$19</c:f>
              <c:numCache>
                <c:formatCode>General</c:formatCode>
                <c:ptCount val="3"/>
                <c:pt idx="0">
                  <c:v>150000.00000000003</c:v>
                </c:pt>
                <c:pt idx="1">
                  <c:v>225000.00000000009</c:v>
                </c:pt>
                <c:pt idx="2">
                  <c:v>150000.00000000003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E7-453C-9E85-EBE35797B1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00205791"/>
        <c:axId val="800215775"/>
      </c:barChart>
      <c:catAx>
        <c:axId val="8002057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MONTHS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215775"/>
        <c:crosses val="autoZero"/>
        <c:auto val="1"/>
        <c:lblAlgn val="ctr"/>
        <c:lblOffset val="100"/>
        <c:noMultiLvlLbl val="0"/>
      </c:catAx>
      <c:valAx>
        <c:axId val="8002157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sz="1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REVENUE </a:t>
                </a:r>
                <a:r>
                  <a:rPr lang="en-US"/>
                  <a:t>(in rupees)</a:t>
                </a:r>
              </a:p>
              <a:p>
                <a:pPr algn="ctr" rtl="0">
                  <a:defRPr/>
                </a:pPr>
                <a:endParaRPr lang="en-US"/>
              </a:p>
            </c:rich>
          </c:tx>
          <c:layout>
            <c:manualLayout>
              <c:xMode val="edge"/>
              <c:yMode val="edge"/>
              <c:x val="0"/>
              <c:y val="0.2164140859101221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sz="1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205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bg2"/>
      </a:solidFill>
    </a:ln>
    <a:effectLst/>
  </c:spPr>
  <c:txPr>
    <a:bodyPr/>
    <a:lstStyle/>
    <a:p>
      <a:pPr>
        <a:defRPr sz="1900" baseline="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[mv_MOTORS_DATA_BDM.xlsx]CATEGORYBASED!PivotTable3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CATEGORY V/S REVENUE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CATEGORYBASED!$B$1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rgbClr val="009999">
                    <a:shade val="30000"/>
                    <a:satMod val="115000"/>
                  </a:srgbClr>
                </a:gs>
                <a:gs pos="50000">
                  <a:srgbClr val="009999">
                    <a:shade val="67500"/>
                    <a:satMod val="115000"/>
                  </a:srgbClr>
                </a:gs>
                <a:gs pos="100000">
                  <a:srgbClr val="009999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CATEGORYBASED!$A$2:$A$11</c:f>
              <c:strCache>
                <c:ptCount val="9"/>
                <c:pt idx="0">
                  <c:v>ACCESSORIES</c:v>
                </c:pt>
                <c:pt idx="1">
                  <c:v>BATTERY</c:v>
                </c:pt>
                <c:pt idx="2">
                  <c:v>BRAKES</c:v>
                </c:pt>
                <c:pt idx="3">
                  <c:v>CLUTCH</c:v>
                </c:pt>
                <c:pt idx="4">
                  <c:v>ELECTRICAL</c:v>
                </c:pt>
                <c:pt idx="5">
                  <c:v>ENGINE</c:v>
                </c:pt>
                <c:pt idx="6">
                  <c:v>OTHERS</c:v>
                </c:pt>
                <c:pt idx="7">
                  <c:v>SERVICING</c:v>
                </c:pt>
                <c:pt idx="8">
                  <c:v>TYRES</c:v>
                </c:pt>
              </c:strCache>
            </c:strRef>
          </c:cat>
          <c:val>
            <c:numRef>
              <c:f>CATEGORYBASED!$B$2:$B$11</c:f>
              <c:numCache>
                <c:formatCode>General</c:formatCode>
                <c:ptCount val="9"/>
                <c:pt idx="0">
                  <c:v>77854.320000000022</c:v>
                </c:pt>
                <c:pt idx="1">
                  <c:v>35464.720000000001</c:v>
                </c:pt>
                <c:pt idx="2">
                  <c:v>52786.619999999988</c:v>
                </c:pt>
                <c:pt idx="3">
                  <c:v>67958.12999999999</c:v>
                </c:pt>
                <c:pt idx="4">
                  <c:v>39525.68</c:v>
                </c:pt>
                <c:pt idx="5">
                  <c:v>28071.380000000005</c:v>
                </c:pt>
                <c:pt idx="6">
                  <c:v>36476.880000000005</c:v>
                </c:pt>
                <c:pt idx="7">
                  <c:v>35000</c:v>
                </c:pt>
                <c:pt idx="8">
                  <c:v>103898.01000000001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FE-4BBF-8589-01DF76B3F1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14778735"/>
        <c:axId val="1914769999"/>
      </c:barChart>
      <c:catAx>
        <c:axId val="19147787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CATEGORIES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769999"/>
        <c:crosses val="autoZero"/>
        <c:auto val="1"/>
        <c:lblAlgn val="ctr"/>
        <c:lblOffset val="100"/>
        <c:noMultiLvlLbl val="0"/>
      </c:catAx>
      <c:valAx>
        <c:axId val="19147699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sz="1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REVENUE </a:t>
                </a:r>
                <a:r>
                  <a:rPr lang="en-US"/>
                  <a:t>(in rupees)</a:t>
                </a:r>
                <a:endParaRPr lang="en-IN"/>
              </a:p>
              <a:p>
                <a:pPr algn="ctr" rtl="0">
                  <a:defRPr/>
                </a:pPr>
                <a:endParaRPr lang="en-IN"/>
              </a:p>
            </c:rich>
          </c:tx>
          <c:layout>
            <c:manualLayout>
              <c:xMode val="edge"/>
              <c:yMode val="edge"/>
              <c:x val="2.5661961973638167E-2"/>
              <c:y val="0.2095480225988700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sz="1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77873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chemeClr val="bg2"/>
      </a:solidFill>
    </a:ln>
    <a:effectLst/>
  </c:spPr>
  <c:txPr>
    <a:bodyPr/>
    <a:lstStyle/>
    <a:p>
      <a:pPr>
        <a:defRPr sz="1900" baseline="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[mv_MOTORS_DATA_BDM.xlsx]TIMESERIES!PivotTable1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5474329727475655"/>
          <c:y val="9.1585508823964795E-2"/>
          <c:w val="0.71201872620074624"/>
          <c:h val="0.53118732224871434"/>
        </c:manualLayout>
      </c:layout>
      <c:lineChart>
        <c:grouping val="standard"/>
        <c:varyColors val="0"/>
        <c:ser>
          <c:idx val="0"/>
          <c:order val="0"/>
          <c:tx>
            <c:strRef>
              <c:f>TIMESERIES!$B$1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rgbClr val="009999"/>
              </a:solidFill>
              <a:round/>
            </a:ln>
            <a:effectLst/>
          </c:spPr>
          <c:marker>
            <c:symbol val="none"/>
          </c:marker>
          <c:cat>
            <c:multiLvlStrRef>
              <c:f>TIMESERIES!$A$2:$A$74</c:f>
              <c:multiLvlStrCache>
                <c:ptCount val="69"/>
                <c:lvl>
                  <c:pt idx="0">
                    <c:v>02-10-2023</c:v>
                  </c:pt>
                  <c:pt idx="1">
                    <c:v>04-10-2023</c:v>
                  </c:pt>
                  <c:pt idx="2">
                    <c:v>05-10-2023</c:v>
                  </c:pt>
                  <c:pt idx="3">
                    <c:v>06-10-2023</c:v>
                  </c:pt>
                  <c:pt idx="4">
                    <c:v>07-10-2023</c:v>
                  </c:pt>
                  <c:pt idx="5">
                    <c:v>08-10-2023</c:v>
                  </c:pt>
                  <c:pt idx="6">
                    <c:v>11-10-2023</c:v>
                  </c:pt>
                  <c:pt idx="7">
                    <c:v>12-10-2023</c:v>
                  </c:pt>
                  <c:pt idx="8">
                    <c:v>13-10-2023</c:v>
                  </c:pt>
                  <c:pt idx="9">
                    <c:v>14-10-2023</c:v>
                  </c:pt>
                  <c:pt idx="10">
                    <c:v>16-10-2023</c:v>
                  </c:pt>
                  <c:pt idx="11">
                    <c:v>18-10-2023</c:v>
                  </c:pt>
                  <c:pt idx="12">
                    <c:v>20-10-2023</c:v>
                  </c:pt>
                  <c:pt idx="13">
                    <c:v>21-10-2023</c:v>
                  </c:pt>
                  <c:pt idx="14">
                    <c:v>23-10-2023</c:v>
                  </c:pt>
                  <c:pt idx="15">
                    <c:v>24-10-2023</c:v>
                  </c:pt>
                  <c:pt idx="16">
                    <c:v>25-10-2023</c:v>
                  </c:pt>
                  <c:pt idx="17">
                    <c:v>26-10-2023</c:v>
                  </c:pt>
                  <c:pt idx="18">
                    <c:v>27-10-2023</c:v>
                  </c:pt>
                  <c:pt idx="19">
                    <c:v>28-10-2023</c:v>
                  </c:pt>
                  <c:pt idx="20">
                    <c:v>29-10-2023</c:v>
                  </c:pt>
                  <c:pt idx="21">
                    <c:v>30-10-2023</c:v>
                  </c:pt>
                  <c:pt idx="22">
                    <c:v>01-11-2023</c:v>
                  </c:pt>
                  <c:pt idx="23">
                    <c:v>02-11-2023</c:v>
                  </c:pt>
                  <c:pt idx="24">
                    <c:v>03-11-2023</c:v>
                  </c:pt>
                  <c:pt idx="25">
                    <c:v>04-11-2023</c:v>
                  </c:pt>
                  <c:pt idx="26">
                    <c:v>05-11-2023</c:v>
                  </c:pt>
                  <c:pt idx="27">
                    <c:v>06-11-2023</c:v>
                  </c:pt>
                  <c:pt idx="28">
                    <c:v>07-11-2023</c:v>
                  </c:pt>
                  <c:pt idx="29">
                    <c:v>08-11-2023</c:v>
                  </c:pt>
                  <c:pt idx="30">
                    <c:v>09-11-2023</c:v>
                  </c:pt>
                  <c:pt idx="31">
                    <c:v>10-11-2023</c:v>
                  </c:pt>
                  <c:pt idx="32">
                    <c:v>11-11-2023</c:v>
                  </c:pt>
                  <c:pt idx="33">
                    <c:v>15-11-2023</c:v>
                  </c:pt>
                  <c:pt idx="34">
                    <c:v>16-11-2023</c:v>
                  </c:pt>
                  <c:pt idx="35">
                    <c:v>17-11-2023</c:v>
                  </c:pt>
                  <c:pt idx="36">
                    <c:v>19-11-2023</c:v>
                  </c:pt>
                  <c:pt idx="37">
                    <c:v>20-11-2023</c:v>
                  </c:pt>
                  <c:pt idx="38">
                    <c:v>21-11-2023</c:v>
                  </c:pt>
                  <c:pt idx="39">
                    <c:v>22-11-2023</c:v>
                  </c:pt>
                  <c:pt idx="40">
                    <c:v>23-11-2023</c:v>
                  </c:pt>
                  <c:pt idx="41">
                    <c:v>24-11-2023</c:v>
                  </c:pt>
                  <c:pt idx="42">
                    <c:v>25-11-2023</c:v>
                  </c:pt>
                  <c:pt idx="43">
                    <c:v>26-11-2023</c:v>
                  </c:pt>
                  <c:pt idx="44">
                    <c:v>27-11-2023</c:v>
                  </c:pt>
                  <c:pt idx="45">
                    <c:v>28-11-2023</c:v>
                  </c:pt>
                  <c:pt idx="46">
                    <c:v>30-11-2023</c:v>
                  </c:pt>
                  <c:pt idx="47">
                    <c:v>01-12-2023</c:v>
                  </c:pt>
                  <c:pt idx="48">
                    <c:v>02-12-2023</c:v>
                  </c:pt>
                  <c:pt idx="49">
                    <c:v>03-12-2023</c:v>
                  </c:pt>
                  <c:pt idx="50">
                    <c:v>04-12-2023</c:v>
                  </c:pt>
                  <c:pt idx="51">
                    <c:v>06-12-2023</c:v>
                  </c:pt>
                  <c:pt idx="52">
                    <c:v>07-12-2023</c:v>
                  </c:pt>
                  <c:pt idx="53">
                    <c:v>08-12-2023</c:v>
                  </c:pt>
                  <c:pt idx="54">
                    <c:v>09-12-2023</c:v>
                  </c:pt>
                  <c:pt idx="55">
                    <c:v>11-12-2023</c:v>
                  </c:pt>
                  <c:pt idx="56">
                    <c:v>12-12-2023</c:v>
                  </c:pt>
                  <c:pt idx="57">
                    <c:v>13-12-2023</c:v>
                  </c:pt>
                  <c:pt idx="58">
                    <c:v>15-12-2023</c:v>
                  </c:pt>
                  <c:pt idx="59">
                    <c:v>16-12-2023</c:v>
                  </c:pt>
                  <c:pt idx="60">
                    <c:v>17-12-2023</c:v>
                  </c:pt>
                  <c:pt idx="61">
                    <c:v>18-12-2023</c:v>
                  </c:pt>
                  <c:pt idx="62">
                    <c:v>20-12-2023</c:v>
                  </c:pt>
                  <c:pt idx="63">
                    <c:v>21-12-2023</c:v>
                  </c:pt>
                  <c:pt idx="64">
                    <c:v>23-12-2023</c:v>
                  </c:pt>
                  <c:pt idx="65">
                    <c:v>26-12-2023</c:v>
                  </c:pt>
                  <c:pt idx="66">
                    <c:v>29-12-2023</c:v>
                  </c:pt>
                  <c:pt idx="67">
                    <c:v>30-12-2023</c:v>
                  </c:pt>
                  <c:pt idx="68">
                    <c:v>31-12-2023</c:v>
                  </c:pt>
                </c:lvl>
                <c:lvl>
                  <c:pt idx="0">
                    <c:v>Oct</c:v>
                  </c:pt>
                  <c:pt idx="22">
                    <c:v>Nov</c:v>
                  </c:pt>
                  <c:pt idx="47">
                    <c:v>Dec</c:v>
                  </c:pt>
                </c:lvl>
              </c:multiLvlStrCache>
            </c:multiLvlStrRef>
          </c:cat>
          <c:val>
            <c:numRef>
              <c:f>TIMESERIES!$B$2:$B$74</c:f>
              <c:numCache>
                <c:formatCode>General</c:formatCode>
                <c:ptCount val="69"/>
                <c:pt idx="0">
                  <c:v>12304.955</c:v>
                </c:pt>
                <c:pt idx="1">
                  <c:v>4802.32</c:v>
                </c:pt>
                <c:pt idx="2">
                  <c:v>7222.2</c:v>
                </c:pt>
                <c:pt idx="3">
                  <c:v>3876.84</c:v>
                </c:pt>
                <c:pt idx="4">
                  <c:v>11120.919999999998</c:v>
                </c:pt>
                <c:pt idx="5">
                  <c:v>13016.74</c:v>
                </c:pt>
                <c:pt idx="6">
                  <c:v>3952.14</c:v>
                </c:pt>
                <c:pt idx="7">
                  <c:v>9315.260000000002</c:v>
                </c:pt>
                <c:pt idx="8">
                  <c:v>1643.44</c:v>
                </c:pt>
                <c:pt idx="9">
                  <c:v>6239.16</c:v>
                </c:pt>
                <c:pt idx="10">
                  <c:v>5024.08</c:v>
                </c:pt>
                <c:pt idx="11">
                  <c:v>9057.8200000000015</c:v>
                </c:pt>
                <c:pt idx="12">
                  <c:v>15618.759999999998</c:v>
                </c:pt>
                <c:pt idx="13">
                  <c:v>1151.8800000000001</c:v>
                </c:pt>
                <c:pt idx="14">
                  <c:v>7851.94</c:v>
                </c:pt>
                <c:pt idx="15">
                  <c:v>7132.18</c:v>
                </c:pt>
                <c:pt idx="16">
                  <c:v>1876.54</c:v>
                </c:pt>
                <c:pt idx="17">
                  <c:v>2239.06</c:v>
                </c:pt>
                <c:pt idx="18">
                  <c:v>3739.06</c:v>
                </c:pt>
                <c:pt idx="19">
                  <c:v>10840.32</c:v>
                </c:pt>
                <c:pt idx="20">
                  <c:v>500</c:v>
                </c:pt>
                <c:pt idx="21">
                  <c:v>1916.04</c:v>
                </c:pt>
                <c:pt idx="22">
                  <c:v>4286.08</c:v>
                </c:pt>
                <c:pt idx="23">
                  <c:v>5356.76</c:v>
                </c:pt>
                <c:pt idx="24">
                  <c:v>6271.26</c:v>
                </c:pt>
                <c:pt idx="25">
                  <c:v>8382.1</c:v>
                </c:pt>
                <c:pt idx="26">
                  <c:v>1539.8399999999997</c:v>
                </c:pt>
                <c:pt idx="27">
                  <c:v>1000</c:v>
                </c:pt>
                <c:pt idx="28">
                  <c:v>9047.8000000000011</c:v>
                </c:pt>
                <c:pt idx="29">
                  <c:v>3379.1200000000003</c:v>
                </c:pt>
                <c:pt idx="30">
                  <c:v>21110.86</c:v>
                </c:pt>
                <c:pt idx="31">
                  <c:v>6767.78</c:v>
                </c:pt>
                <c:pt idx="32">
                  <c:v>3892.8500000000004</c:v>
                </c:pt>
                <c:pt idx="33">
                  <c:v>2595.62</c:v>
                </c:pt>
                <c:pt idx="34">
                  <c:v>7715.12</c:v>
                </c:pt>
                <c:pt idx="35">
                  <c:v>1679.16</c:v>
                </c:pt>
                <c:pt idx="36">
                  <c:v>2579.16</c:v>
                </c:pt>
                <c:pt idx="37">
                  <c:v>7603.66</c:v>
                </c:pt>
                <c:pt idx="38">
                  <c:v>2741.22</c:v>
                </c:pt>
                <c:pt idx="39">
                  <c:v>5543.14</c:v>
                </c:pt>
                <c:pt idx="40">
                  <c:v>3895.2599999999998</c:v>
                </c:pt>
                <c:pt idx="41">
                  <c:v>7634.06</c:v>
                </c:pt>
                <c:pt idx="42">
                  <c:v>5621.8</c:v>
                </c:pt>
                <c:pt idx="43">
                  <c:v>5041.1000000000004</c:v>
                </c:pt>
                <c:pt idx="44">
                  <c:v>8918.260000000002</c:v>
                </c:pt>
                <c:pt idx="45">
                  <c:v>6202.56</c:v>
                </c:pt>
                <c:pt idx="46">
                  <c:v>7674.38</c:v>
                </c:pt>
                <c:pt idx="47">
                  <c:v>9684.06</c:v>
                </c:pt>
                <c:pt idx="48">
                  <c:v>6333.7</c:v>
                </c:pt>
                <c:pt idx="49">
                  <c:v>9620.9199999999983</c:v>
                </c:pt>
                <c:pt idx="50">
                  <c:v>7606.42</c:v>
                </c:pt>
                <c:pt idx="51">
                  <c:v>16126.319999999998</c:v>
                </c:pt>
                <c:pt idx="52">
                  <c:v>9604.52</c:v>
                </c:pt>
                <c:pt idx="53">
                  <c:v>9938.1</c:v>
                </c:pt>
                <c:pt idx="54">
                  <c:v>9301.26</c:v>
                </c:pt>
                <c:pt idx="55">
                  <c:v>7115.06</c:v>
                </c:pt>
                <c:pt idx="56">
                  <c:v>7239.34</c:v>
                </c:pt>
                <c:pt idx="57">
                  <c:v>9229.9150000000009</c:v>
                </c:pt>
                <c:pt idx="58">
                  <c:v>10987.82</c:v>
                </c:pt>
                <c:pt idx="59">
                  <c:v>9141.0199999999986</c:v>
                </c:pt>
                <c:pt idx="60">
                  <c:v>7193.1399999999994</c:v>
                </c:pt>
                <c:pt idx="61">
                  <c:v>6706.68</c:v>
                </c:pt>
                <c:pt idx="62">
                  <c:v>6949.2800000000007</c:v>
                </c:pt>
                <c:pt idx="63">
                  <c:v>10764.64</c:v>
                </c:pt>
                <c:pt idx="64">
                  <c:v>8649.5</c:v>
                </c:pt>
                <c:pt idx="65">
                  <c:v>8068.7199999999993</c:v>
                </c:pt>
                <c:pt idx="66">
                  <c:v>13377.840000000004</c:v>
                </c:pt>
                <c:pt idx="67">
                  <c:v>4066.5600000000004</c:v>
                </c:pt>
                <c:pt idx="68">
                  <c:v>2410.3200000000006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ACD-4A1E-A8EE-4C9DBED45B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14773743"/>
        <c:axId val="1914777071"/>
      </c:lineChart>
      <c:catAx>
        <c:axId val="19147737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Date</a:t>
                </a:r>
              </a:p>
            </c:rich>
          </c:tx>
          <c:layout>
            <c:manualLayout>
              <c:xMode val="edge"/>
              <c:yMode val="edge"/>
              <c:x val="0.42123694771904929"/>
              <c:y val="0.8957130358705160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777071"/>
        <c:crosses val="autoZero"/>
        <c:auto val="1"/>
        <c:lblAlgn val="ctr"/>
        <c:lblOffset val="100"/>
        <c:noMultiLvlLbl val="0"/>
      </c:catAx>
      <c:valAx>
        <c:axId val="1914777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sz="1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Revenue </a:t>
                </a:r>
                <a:r>
                  <a:rPr lang="en-US"/>
                  <a:t>(in rupees)</a:t>
                </a:r>
                <a:endParaRPr lang="en-IN"/>
              </a:p>
            </c:rich>
          </c:tx>
          <c:layout>
            <c:manualLayout>
              <c:xMode val="edge"/>
              <c:yMode val="edge"/>
              <c:x val="1.9136188583903636E-2"/>
              <c:y val="0.2153265955665112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sz="1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7737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bg2"/>
      </a:solidFill>
    </a:ln>
    <a:effectLst/>
  </c:spPr>
  <c:txPr>
    <a:bodyPr/>
    <a:lstStyle/>
    <a:p>
      <a:pPr>
        <a:defRPr sz="1900" baseline="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[mv_MOTORS_DATA_BDM.xlsx]PRODUCT BASED!PivotTable8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PRODUCT V/S REVENUE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3601598880574228"/>
          <c:y val="0.17033638869877252"/>
          <c:w val="0.7437118665063831"/>
          <c:h val="0.59486159447075315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'PRODUCT BASED'!$B$1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rgbClr val="009999">
                    <a:shade val="30000"/>
                    <a:satMod val="115000"/>
                  </a:srgbClr>
                </a:gs>
                <a:gs pos="50000">
                  <a:srgbClr val="009999">
                    <a:shade val="67500"/>
                    <a:satMod val="115000"/>
                  </a:srgbClr>
                </a:gs>
                <a:gs pos="100000">
                  <a:srgbClr val="009999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  <a:sp3d/>
          </c:spPr>
          <c:invertIfNegative val="0"/>
          <c:cat>
            <c:strRef>
              <c:f>'PRODUCT BASED'!$A$2:$A$36</c:f>
              <c:strCache>
                <c:ptCount val="34"/>
                <c:pt idx="0">
                  <c:v> ENGINE SPARE PARTS</c:v>
                </c:pt>
                <c:pt idx="1">
                  <c:v>BACKREST</c:v>
                </c:pt>
                <c:pt idx="2">
                  <c:v>BAGS AND BOXES</c:v>
                </c:pt>
                <c:pt idx="3">
                  <c:v>BATTERY</c:v>
                </c:pt>
                <c:pt idx="4">
                  <c:v>BEARINGS</c:v>
                </c:pt>
                <c:pt idx="5">
                  <c:v>BIKE GUARDS</c:v>
                </c:pt>
                <c:pt idx="6">
                  <c:v>BRAKE DRUMS EV</c:v>
                </c:pt>
                <c:pt idx="7">
                  <c:v>BRAKE DRUMS HERO</c:v>
                </c:pt>
                <c:pt idx="8">
                  <c:v>BRAKE DRUMS TVS</c:v>
                </c:pt>
                <c:pt idx="9">
                  <c:v>BRAKE DRUMS YAMAHA</c:v>
                </c:pt>
                <c:pt idx="10">
                  <c:v>CHARGERS</c:v>
                </c:pt>
                <c:pt idx="11">
                  <c:v>CLUTCH ACCESSORIES</c:v>
                </c:pt>
                <c:pt idx="12">
                  <c:v>COVERS</c:v>
                </c:pt>
                <c:pt idx="13">
                  <c:v>DISC PLATES</c:v>
                </c:pt>
                <c:pt idx="14">
                  <c:v>ELECTRIC MOTOR</c:v>
                </c:pt>
                <c:pt idx="15">
                  <c:v>ENGINE OIL 3.5L</c:v>
                </c:pt>
                <c:pt idx="16">
                  <c:v>ENGINE OIL 900ML</c:v>
                </c:pt>
                <c:pt idx="17">
                  <c:v>FUEL PUMP</c:v>
                </c:pt>
                <c:pt idx="18">
                  <c:v>GLOVES</c:v>
                </c:pt>
                <c:pt idx="19">
                  <c:v>HEADLIGHT</c:v>
                </c:pt>
                <c:pt idx="20">
                  <c:v>HELMET</c:v>
                </c:pt>
                <c:pt idx="21">
                  <c:v>LOCKS</c:v>
                </c:pt>
                <c:pt idx="22">
                  <c:v>MIRRORS</c:v>
                </c:pt>
                <c:pt idx="23">
                  <c:v>OTHER ELECTRICALS</c:v>
                </c:pt>
                <c:pt idx="24">
                  <c:v>PLATES</c:v>
                </c:pt>
                <c:pt idx="25">
                  <c:v>PULLEY</c:v>
                </c:pt>
                <c:pt idx="26">
                  <c:v>RIMS</c:v>
                </c:pt>
                <c:pt idx="27">
                  <c:v>SERVICING</c:v>
                </c:pt>
                <c:pt idx="28">
                  <c:v>SHOCK ABSORBER</c:v>
                </c:pt>
                <c:pt idx="29">
                  <c:v>SILENCER</c:v>
                </c:pt>
                <c:pt idx="30">
                  <c:v>SPEEDOMETER</c:v>
                </c:pt>
                <c:pt idx="31">
                  <c:v>TYRE T1</c:v>
                </c:pt>
                <c:pt idx="32">
                  <c:v>TYRE T2</c:v>
                </c:pt>
                <c:pt idx="33">
                  <c:v>TYRE T3</c:v>
                </c:pt>
              </c:strCache>
            </c:strRef>
          </c:cat>
          <c:val>
            <c:numRef>
              <c:f>'PRODUCT BASED'!$B$2:$B$36</c:f>
              <c:numCache>
                <c:formatCode>General</c:formatCode>
                <c:ptCount val="34"/>
                <c:pt idx="0">
                  <c:v>4228.72</c:v>
                </c:pt>
                <c:pt idx="1">
                  <c:v>6307.5</c:v>
                </c:pt>
                <c:pt idx="2">
                  <c:v>8582.3000000000011</c:v>
                </c:pt>
                <c:pt idx="3">
                  <c:v>23458.379999999997</c:v>
                </c:pt>
                <c:pt idx="4">
                  <c:v>15865.000000000002</c:v>
                </c:pt>
                <c:pt idx="5">
                  <c:v>7294.02</c:v>
                </c:pt>
                <c:pt idx="6">
                  <c:v>15948.799999999997</c:v>
                </c:pt>
                <c:pt idx="7">
                  <c:v>19241.300000000007</c:v>
                </c:pt>
                <c:pt idx="8">
                  <c:v>10265.599999999999</c:v>
                </c:pt>
                <c:pt idx="9">
                  <c:v>3739.96</c:v>
                </c:pt>
                <c:pt idx="10">
                  <c:v>12006.340000000004</c:v>
                </c:pt>
                <c:pt idx="11">
                  <c:v>30769.959999999995</c:v>
                </c:pt>
                <c:pt idx="12">
                  <c:v>4788.8999999999996</c:v>
                </c:pt>
                <c:pt idx="13">
                  <c:v>3590.96</c:v>
                </c:pt>
                <c:pt idx="14">
                  <c:v>6358.5</c:v>
                </c:pt>
                <c:pt idx="15">
                  <c:v>19026.54</c:v>
                </c:pt>
                <c:pt idx="16">
                  <c:v>4816.1200000000008</c:v>
                </c:pt>
                <c:pt idx="17">
                  <c:v>1870.6399999999999</c:v>
                </c:pt>
                <c:pt idx="18">
                  <c:v>1499.7000000000003</c:v>
                </c:pt>
                <c:pt idx="19">
                  <c:v>4756</c:v>
                </c:pt>
                <c:pt idx="20">
                  <c:v>30651.66</c:v>
                </c:pt>
                <c:pt idx="21">
                  <c:v>3534.52</c:v>
                </c:pt>
                <c:pt idx="22">
                  <c:v>10439.719999999998</c:v>
                </c:pt>
                <c:pt idx="23">
                  <c:v>28824.260000000006</c:v>
                </c:pt>
                <c:pt idx="24">
                  <c:v>5815</c:v>
                </c:pt>
                <c:pt idx="25">
                  <c:v>31373.170000000002</c:v>
                </c:pt>
                <c:pt idx="26">
                  <c:v>12365.439999999999</c:v>
                </c:pt>
                <c:pt idx="27">
                  <c:v>35000</c:v>
                </c:pt>
                <c:pt idx="28">
                  <c:v>3753.08</c:v>
                </c:pt>
                <c:pt idx="29">
                  <c:v>18741.240000000002</c:v>
                </c:pt>
                <c:pt idx="30">
                  <c:v>589.83999999999992</c:v>
                </c:pt>
                <c:pt idx="31">
                  <c:v>30206.98</c:v>
                </c:pt>
                <c:pt idx="32">
                  <c:v>48123.360000000008</c:v>
                </c:pt>
                <c:pt idx="33">
                  <c:v>13202.23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F34-4415-8681-E904D913E2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1819743055"/>
        <c:axId val="1819746383"/>
        <c:axId val="0"/>
      </c:bar3DChart>
      <c:catAx>
        <c:axId val="181974305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PRODUCTS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746383"/>
        <c:crosses val="autoZero"/>
        <c:auto val="1"/>
        <c:lblAlgn val="ctr"/>
        <c:lblOffset val="100"/>
        <c:noMultiLvlLbl val="0"/>
      </c:catAx>
      <c:valAx>
        <c:axId val="18197463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sz="1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REVENUE</a:t>
                </a:r>
                <a:r>
                  <a:rPr lang="en-US"/>
                  <a:t>(in rupees)</a:t>
                </a:r>
                <a:endParaRPr lang="en-IN"/>
              </a:p>
              <a:p>
                <a:pPr algn="ctr" rtl="0">
                  <a:defRPr/>
                </a:pPr>
                <a:endParaRPr lang="en-IN"/>
              </a:p>
            </c:rich>
          </c:tx>
          <c:layout>
            <c:manualLayout>
              <c:xMode val="edge"/>
              <c:yMode val="edge"/>
              <c:x val="9.8876212376843107E-3"/>
              <c:y val="0.2274673301905498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sz="1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9743055"/>
        <c:crosses val="autoZero"/>
        <c:crossBetween val="between"/>
      </c:valAx>
      <c:spPr>
        <a:noFill/>
        <a:ln>
          <a:solidFill>
            <a:schemeClr val="bg1"/>
          </a:solidFill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bg2"/>
      </a:solidFill>
    </a:ln>
    <a:effectLst/>
  </c:spPr>
  <c:txPr>
    <a:bodyPr/>
    <a:lstStyle/>
    <a:p>
      <a:pPr>
        <a:defRPr sz="1900" baseline="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[mv_MOTORS_DATA_BDM.xlsx]CATEGORYBASED!PivotTable10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ACCESSORIES V/S REVENUE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CATEGORYBASED!$B$93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rgbClr val="009999">
                    <a:shade val="30000"/>
                    <a:satMod val="115000"/>
                  </a:srgbClr>
                </a:gs>
                <a:gs pos="50000">
                  <a:srgbClr val="009999">
                    <a:shade val="67500"/>
                    <a:satMod val="115000"/>
                  </a:srgbClr>
                </a:gs>
                <a:gs pos="100000">
                  <a:srgbClr val="009999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multiLvlStrRef>
              <c:f>CATEGORYBASED!$A$94:$A$104</c:f>
              <c:multiLvlStrCache>
                <c:ptCount val="9"/>
                <c:lvl>
                  <c:pt idx="0">
                    <c:v>BACKREST</c:v>
                  </c:pt>
                  <c:pt idx="1">
                    <c:v>BAGS AND BOXES</c:v>
                  </c:pt>
                  <c:pt idx="2">
                    <c:v>BIKE GUARDS</c:v>
                  </c:pt>
                  <c:pt idx="3">
                    <c:v>COVERS</c:v>
                  </c:pt>
                  <c:pt idx="4">
                    <c:v>GLOVES</c:v>
                  </c:pt>
                  <c:pt idx="5">
                    <c:v>HEADLIGHT</c:v>
                  </c:pt>
                  <c:pt idx="6">
                    <c:v>HELMET</c:v>
                  </c:pt>
                  <c:pt idx="7">
                    <c:v>LOCKS</c:v>
                  </c:pt>
                  <c:pt idx="8">
                    <c:v>MIRRORS</c:v>
                  </c:pt>
                </c:lvl>
                <c:lvl>
                  <c:pt idx="0">
                    <c:v>ACCESSORIES</c:v>
                  </c:pt>
                </c:lvl>
              </c:multiLvlStrCache>
            </c:multiLvlStrRef>
          </c:cat>
          <c:val>
            <c:numRef>
              <c:f>CATEGORYBASED!$B$94:$B$104</c:f>
              <c:numCache>
                <c:formatCode>General</c:formatCode>
                <c:ptCount val="9"/>
                <c:pt idx="0">
                  <c:v>6307.5</c:v>
                </c:pt>
                <c:pt idx="1">
                  <c:v>8582.3000000000011</c:v>
                </c:pt>
                <c:pt idx="2">
                  <c:v>7294.02</c:v>
                </c:pt>
                <c:pt idx="3">
                  <c:v>4788.8999999999996</c:v>
                </c:pt>
                <c:pt idx="4">
                  <c:v>1499.7000000000003</c:v>
                </c:pt>
                <c:pt idx="5">
                  <c:v>4756</c:v>
                </c:pt>
                <c:pt idx="6">
                  <c:v>30651.66</c:v>
                </c:pt>
                <c:pt idx="7">
                  <c:v>3534.52</c:v>
                </c:pt>
                <c:pt idx="8">
                  <c:v>10439.719999999998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A4-49D3-839E-DC27EA8636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26689855"/>
        <c:axId val="1926693599"/>
      </c:barChart>
      <c:catAx>
        <c:axId val="19266898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6693599"/>
        <c:crosses val="autoZero"/>
        <c:auto val="1"/>
        <c:lblAlgn val="ctr"/>
        <c:lblOffset val="100"/>
        <c:noMultiLvlLbl val="0"/>
      </c:catAx>
      <c:valAx>
        <c:axId val="1926693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 algn="ctr" rtl="0">
                  <a:defRPr sz="1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REVENUE</a:t>
                </a:r>
                <a:r>
                  <a:rPr lang="en-US"/>
                  <a:t>(in rupees)</a:t>
                </a:r>
                <a:endParaRPr lang="en-IN"/>
              </a:p>
              <a:p>
                <a:pPr algn="ctr" rtl="0">
                  <a:defRPr/>
                </a:pPr>
                <a:endParaRPr lang="en-IN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 algn="ctr" rtl="0">
                <a:defRPr sz="19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66898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>
      <a:solidFill>
        <a:schemeClr val="bg2"/>
      </a:solidFill>
    </a:ln>
    <a:effectLst/>
  </c:spPr>
  <c:txPr>
    <a:bodyPr/>
    <a:lstStyle/>
    <a:p>
      <a:pPr>
        <a:defRPr sz="1900" baseline="0"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'pareto analysis'!$A$3:$A$11</cx:f>
        <cx:lvl ptCount="9">
          <cx:pt idx="0">TYRES</cx:pt>
          <cx:pt idx="1">ACCESSORIES</cx:pt>
          <cx:pt idx="2">CLUTCH</cx:pt>
          <cx:pt idx="3">BRAKES</cx:pt>
          <cx:pt idx="4">ELECTRICAL</cx:pt>
          <cx:pt idx="5">OTHERS</cx:pt>
          <cx:pt idx="6">BATTERY</cx:pt>
          <cx:pt idx="7">SERVICING</cx:pt>
          <cx:pt idx="8">ENGINE</cx:pt>
        </cx:lvl>
      </cx:strDim>
      <cx:numDim type="val">
        <cx:f>'pareto analysis'!$B$3:$B$11</cx:f>
        <cx:lvl ptCount="9" formatCode="General">
          <cx:pt idx="0">103898.00999999999</cx:pt>
          <cx:pt idx="1">77854.320000000022</cx:pt>
          <cx:pt idx="2">67958.12999999999</cx:pt>
          <cx:pt idx="3">52786.619999999988</cx:pt>
          <cx:pt idx="4">39525.68</cx:pt>
          <cx:pt idx="5">36476.880000000005</cx:pt>
          <cx:pt idx="6">35464.720000000001</cx:pt>
          <cx:pt idx="7">35000</cx:pt>
          <cx:pt idx="8">28071.380000000005</cx:pt>
        </cx:lvl>
      </cx:numDim>
    </cx:data>
  </cx:chartData>
  <cx:chart>
    <cx:title pos="t" align="ctr" overlay="0">
      <cx:tx>
        <cx:txData>
          <cx:v>Pareto Chart</cx:v>
        </cx:txData>
      </cx:tx>
      <cx:txPr>
        <a:bodyPr spcFirstLastPara="1" vertOverflow="ellipsis" wrap="square" lIns="0" tIns="0" rIns="0" bIns="0" anchor="ctr" anchorCtr="1"/>
        <a:lstStyle/>
        <a:p>
          <a:pPr algn="ctr">
            <a:defRPr sz="1910" baseline="0"/>
          </a:pPr>
          <a:r>
            <a:rPr lang="en-US" sz="1910" baseline="0"/>
            <a:t>Pareto Chart</a:t>
          </a:r>
        </a:p>
      </cx:txPr>
    </cx:title>
    <cx:plotArea>
      <cx:plotAreaRegion>
        <cx:series layoutId="clusteredColumn" uniqueId="{37B7134C-DFB2-45F4-9711-F89CB58EC0F6}">
          <cx:tx>
            <cx:txData>
              <cx:f>'pareto analysis'!$B$2</cx:f>
              <cx:v>Sum of NET AMT</cx:v>
            </cx:txData>
          </cx:tx>
          <cx:spPr>
            <a:gradFill flip="none" rotWithShape="1">
              <a:gsLst>
                <a:gs pos="0">
                  <a:srgbClr val="009999">
                    <a:shade val="30000"/>
                    <a:satMod val="115000"/>
                  </a:srgbClr>
                </a:gs>
                <a:gs pos="50000">
                  <a:srgbClr val="009999">
                    <a:shade val="67500"/>
                    <a:satMod val="115000"/>
                  </a:srgbClr>
                </a:gs>
                <a:gs pos="100000">
                  <a:srgbClr val="009999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solidFill>
                <a:schemeClr val="tx1"/>
              </a:solidFill>
            </a:ln>
          </cx:spPr>
          <cx:dataId val="0"/>
          <cx:layoutPr>
            <cx:aggregation/>
          </cx:layoutPr>
          <cx:axisId val="1"/>
        </cx:series>
        <cx:series layoutId="paretoLine" ownerIdx="0" uniqueId="{68FC49EC-AE70-4F3E-B796-892E57BF1661}">
          <cx:axisId val="2"/>
        </cx:series>
      </cx:plotAreaRegion>
      <cx:axis id="0">
        <cx:catScaling gapWidth="0"/>
        <cx:title>
          <cx:tx>
            <cx:txData>
              <cx:v>Categories</cx:v>
            </cx:txData>
          </cx:tx>
          <cx:txPr>
            <a:bodyPr spcFirstLastPara="1" vertOverflow="ellipsis" wrap="square" lIns="0" tIns="0" rIns="0" bIns="0" anchor="ctr" anchorCtr="1"/>
            <a:lstStyle/>
            <a:p>
              <a:pPr algn="ctr">
                <a:defRPr sz="1910" baseline="0"/>
              </a:pPr>
              <a:r>
                <a:rPr lang="en-US" sz="1910" baseline="0"/>
                <a:t>Categories</a:t>
              </a:r>
            </a:p>
          </cx:txPr>
        </cx:title>
        <cx:tickLabels/>
        <cx:txPr>
          <a:bodyPr spcFirstLastPara="1" vertOverflow="ellipsis" wrap="square" lIns="0" tIns="0" rIns="0" bIns="0" anchor="ctr" anchorCtr="1"/>
          <a:lstStyle/>
          <a:p>
            <a:pPr>
              <a:defRPr sz="1700" baseline="0"/>
            </a:pPr>
            <a:endParaRPr lang="en-US" sz="1700" baseline="0"/>
          </a:p>
        </cx:txPr>
      </cx:axis>
      <cx:axis id="1">
        <cx:valScaling/>
        <cx:title>
          <cx:tx>
            <cx:txData>
              <cx:v>Revenue (in rupees)</cx:v>
            </cx:txData>
          </cx:tx>
          <cx:txPr>
            <a:bodyPr spcFirstLastPara="1" vertOverflow="ellipsis" wrap="square" lIns="0" tIns="0" rIns="0" bIns="0" anchor="ctr" anchorCtr="1"/>
            <a:lstStyle/>
            <a:p>
              <a:pPr algn="ctr">
                <a:defRPr sz="1700" baseline="0"/>
              </a:pPr>
              <a:r>
                <a:rPr lang="en-US" sz="1700" baseline="0"/>
                <a:t>Revenue (in rupees)</a:t>
              </a:r>
            </a:p>
          </cx:txPr>
        </cx:title>
        <cx:majorGridlines/>
        <cx:tickLabels/>
        <cx:txPr>
          <a:bodyPr spcFirstLastPara="1" vertOverflow="ellipsis" wrap="square" lIns="0" tIns="0" rIns="0" bIns="0" anchor="ctr" anchorCtr="1"/>
          <a:lstStyle/>
          <a:p>
            <a:pPr>
              <a:defRPr sz="1700" baseline="0"/>
            </a:pPr>
            <a:endParaRPr lang="en-US" sz="1700" baseline="0"/>
          </a:p>
        </cx:txPr>
      </cx:axis>
      <cx:axis id="2">
        <cx:valScaling max="1" min="0"/>
        <cx:title>
          <cx:txPr>
            <a:bodyPr spcFirstLastPara="1" vertOverflow="ellipsis" wrap="square" lIns="0" tIns="0" rIns="0" bIns="0" anchor="ctr" anchorCtr="1"/>
            <a:lstStyle/>
            <a:p>
              <a:pPr algn="ctr">
                <a:defRPr/>
              </a:pPr>
              <a:endParaRPr lang="en-US"/>
            </a:p>
          </cx:txPr>
        </cx:title>
        <cx:units unit="percentage"/>
        <cx:tickLabels/>
        <cx:txPr>
          <a:bodyPr spcFirstLastPara="1" vertOverflow="ellipsis" wrap="square" lIns="0" tIns="0" rIns="0" bIns="0" anchor="ctr" anchorCtr="1"/>
          <a:lstStyle/>
          <a:p>
            <a:pPr>
              <a:defRPr sz="1700" baseline="0"/>
            </a:pPr>
            <a:endParaRPr lang="en-US" sz="1700" baseline="0"/>
          </a:p>
        </cx:txPr>
      </cx:axis>
    </cx:plotArea>
  </cx:chart>
  <cx:spPr>
    <a:noFill/>
    <a:ln>
      <a:solidFill>
        <a:schemeClr val="bg2"/>
      </a:solidFill>
    </a:ln>
  </cx:spPr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tx1">
            <a:lumMod val="15000"/>
            <a:lumOff val="8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4358BD-5459-4FFE-9C81-0AD062323538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25D735-2F8A-4F93-884C-6F43A187859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32235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2.png>
</file>

<file path=ppt/media/image2.sv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EC568B-4018-41A6-9AB4-2285D68736FB}" type="datetimeFigureOut">
              <a:rPr lang="en-IN" smtClean="0"/>
              <a:t>30-05-2024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17CA6-25F8-4D24-ADE1-A153AF84A0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520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DCAD-E15B-4011-98B6-CABB38100CDD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80288-0C15-4D73-B073-1AC24176540C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CB2F4-6C19-49E6-A67D-ACB046D0E638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CC610-D49B-455A-87BC-196BC62D41E1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021DD-D1DD-48AC-81FD-AE1653763FDA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9346A-07A5-429E-AD0D-8F894C649629}" type="datetime1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D5D8-DC0B-42C7-8AD6-5A49F200C4A7}" type="datetime1">
              <a:rPr lang="en-US" smtClean="0"/>
              <a:t>5/30/2024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BC047-700E-40C3-8512-8A3B49844562}" type="datetime1">
              <a:rPr lang="en-US" smtClean="0"/>
              <a:t>5/30/2024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C1214-EED3-446D-BCD8-F4335F4BFFC8}" type="datetime1">
              <a:rPr lang="en-US" smtClean="0"/>
              <a:t>5/30/2024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287BB-02DB-4450-A7E5-19F71473C4AA}" type="datetime1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E58E5-26F0-4947-BD5D-5FE27577FB3B}" type="datetime1">
              <a:rPr lang="en-US" smtClean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2FDC7-947D-4F20-8938-5775162164EC}" type="datetime1">
              <a:rPr lang="en-US" smtClean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14/relationships/chartEx" Target="../charts/chartEx1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02759" y="6802807"/>
            <a:ext cx="5402508" cy="540250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 flipV="1">
            <a:off x="467440" y="8545587"/>
            <a:ext cx="16745902" cy="17859"/>
          </a:xfrm>
          <a:prstGeom prst="line">
            <a:avLst/>
          </a:prstGeom>
          <a:ln w="38100" cap="flat">
            <a:solidFill>
              <a:srgbClr val="17726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0785978" y="1231643"/>
            <a:ext cx="4758515" cy="475851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5972039" y="656036"/>
            <a:ext cx="1241303" cy="575606"/>
            <a:chOff x="0" y="0"/>
            <a:chExt cx="326928" cy="1516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26928" cy="151600"/>
            </a:xfrm>
            <a:custGeom>
              <a:avLst/>
              <a:gdLst/>
              <a:ahLst/>
              <a:cxnLst/>
              <a:rect l="l" t="t" r="r" b="b"/>
              <a:pathLst>
                <a:path w="326928" h="151600">
                  <a:moveTo>
                    <a:pt x="75800" y="0"/>
                  </a:moveTo>
                  <a:lnTo>
                    <a:pt x="251128" y="0"/>
                  </a:lnTo>
                  <a:cubicBezTo>
                    <a:pt x="292991" y="0"/>
                    <a:pt x="326928" y="33937"/>
                    <a:pt x="326928" y="75800"/>
                  </a:cubicBezTo>
                  <a:lnTo>
                    <a:pt x="326928" y="75800"/>
                  </a:lnTo>
                  <a:cubicBezTo>
                    <a:pt x="326928" y="117663"/>
                    <a:pt x="292991" y="151600"/>
                    <a:pt x="251128" y="151600"/>
                  </a:cubicBezTo>
                  <a:lnTo>
                    <a:pt x="75800" y="151600"/>
                  </a:lnTo>
                  <a:cubicBezTo>
                    <a:pt x="33937" y="151600"/>
                    <a:pt x="0" y="117663"/>
                    <a:pt x="0" y="75800"/>
                  </a:cubicBezTo>
                  <a:lnTo>
                    <a:pt x="0" y="75800"/>
                  </a:lnTo>
                  <a:cubicBezTo>
                    <a:pt x="0" y="33937"/>
                    <a:pt x="33937" y="0"/>
                    <a:pt x="758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326928" cy="1992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6275918" y="793769"/>
            <a:ext cx="633545" cy="300142"/>
          </a:xfrm>
          <a:custGeom>
            <a:avLst/>
            <a:gdLst/>
            <a:ahLst/>
            <a:cxnLst/>
            <a:rect l="l" t="t" r="r" b="b"/>
            <a:pathLst>
              <a:path w="633545" h="300142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361299" y="315341"/>
            <a:ext cx="1426718" cy="1426718"/>
          </a:xfrm>
          <a:custGeom>
            <a:avLst/>
            <a:gdLst/>
            <a:ahLst/>
            <a:cxnLst/>
            <a:rect l="l" t="t" r="r" b="b"/>
            <a:pathLst>
              <a:path w="1426718" h="1426718">
                <a:moveTo>
                  <a:pt x="0" y="0"/>
                </a:moveTo>
                <a:lnTo>
                  <a:pt x="1426718" y="0"/>
                </a:lnTo>
                <a:lnTo>
                  <a:pt x="1426718" y="1426718"/>
                </a:lnTo>
                <a:lnTo>
                  <a:pt x="0" y="14267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61299" y="2004930"/>
            <a:ext cx="14908825" cy="3898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619"/>
              </a:lnSpc>
            </a:pPr>
            <a:r>
              <a:rPr lang="en-US" sz="11156">
                <a:solidFill>
                  <a:srgbClr val="17726D"/>
                </a:solidFill>
                <a:latin typeface="Inter Bold"/>
              </a:rPr>
              <a:t>BUSINESS DATA MANAGEMENT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67439" y="9238234"/>
            <a:ext cx="5318707" cy="902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9"/>
              </a:lnSpc>
            </a:pPr>
            <a:r>
              <a:rPr lang="en-US" sz="2399">
                <a:solidFill>
                  <a:srgbClr val="000000"/>
                </a:solidFill>
                <a:latin typeface="Open Sans Medium"/>
              </a:rPr>
              <a:t>ANSHIKA TIWARI</a:t>
            </a:r>
          </a:p>
          <a:p>
            <a:pPr marL="0" lvl="0" indent="0" algn="just">
              <a:lnSpc>
                <a:spcPts val="3719"/>
              </a:lnSpc>
            </a:pPr>
            <a:r>
              <a:rPr lang="en-US" sz="2399">
                <a:solidFill>
                  <a:srgbClr val="000000"/>
                </a:solidFill>
                <a:latin typeface="Open Sans Medium"/>
              </a:rPr>
              <a:t>22f1000493@ds.study.iitm.ac.in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75059" y="8679025"/>
            <a:ext cx="2012164" cy="382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254"/>
              </a:lnSpc>
            </a:pPr>
            <a:r>
              <a:rPr lang="en-US" sz="2099">
                <a:solidFill>
                  <a:srgbClr val="000000"/>
                </a:solidFill>
                <a:latin typeface="Open Sans Bold"/>
              </a:rPr>
              <a:t>PRESENTED BY: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47702" y="6217352"/>
            <a:ext cx="9026306" cy="1944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4800" spc="273" dirty="0">
                <a:solidFill>
                  <a:srgbClr val="000000"/>
                </a:solidFill>
                <a:latin typeface="Open Sans Semi-Bold"/>
              </a:rPr>
              <a:t>MAXIMIZING THE SALES OF AN AUTOMOBILE STORE</a:t>
            </a:r>
          </a:p>
          <a:p>
            <a:pPr marL="0" lvl="0" indent="0" algn="l">
              <a:lnSpc>
                <a:spcPts val="5179"/>
              </a:lnSpc>
            </a:pPr>
            <a:r>
              <a:rPr lang="en-US" sz="3699" spc="273" dirty="0">
                <a:solidFill>
                  <a:srgbClr val="000000"/>
                </a:solidFill>
                <a:latin typeface="Open Sans Semi-Bold"/>
              </a:rPr>
              <a:t>PROJECT PRESENTATION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857293" y="662932"/>
            <a:ext cx="6207126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Open Sans Semi-Bold"/>
              </a:rPr>
              <a:t>INDIAN INSTITUTE OF TECHNOLOGY, MADRAS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15076330" y="9057613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1</a:t>
            </a:fld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02759" y="6802807"/>
            <a:ext cx="5402508" cy="540250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785978" y="1231643"/>
            <a:ext cx="4758515" cy="475851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74658" y="5553371"/>
            <a:ext cx="447675" cy="44767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81075" y="2874521"/>
            <a:ext cx="14166687" cy="267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3"/>
              </a:lnSpc>
            </a:pPr>
            <a:r>
              <a:rPr lang="en-US" sz="15624">
                <a:solidFill>
                  <a:srgbClr val="17726D"/>
                </a:solidFill>
                <a:latin typeface="Inter Bold"/>
              </a:rPr>
              <a:t>THANK YOU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690843" y="5507968"/>
            <a:ext cx="8069342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19"/>
              </a:lnSpc>
            </a:pPr>
            <a:r>
              <a:rPr lang="en-US" sz="2799" spc="207">
                <a:solidFill>
                  <a:srgbClr val="000000"/>
                </a:solidFill>
                <a:latin typeface="Open Sans Semi-Bold"/>
              </a:rPr>
              <a:t>FOR YOUR NICE ATTENTION</a:t>
            </a:r>
          </a:p>
        </p:txBody>
      </p: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15530587" y="9309183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10</a:t>
            </a:fld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89169" y="4421381"/>
            <a:ext cx="5402508" cy="540250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79517" y="0"/>
            <a:ext cx="6308483" cy="10287000"/>
            <a:chOff x="0" y="0"/>
            <a:chExt cx="1661493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61494" cy="2709333"/>
            </a:xfrm>
            <a:custGeom>
              <a:avLst/>
              <a:gdLst/>
              <a:ahLst/>
              <a:cxnLst/>
              <a:rect l="l" t="t" r="r" b="b"/>
              <a:pathLst>
                <a:path w="1661494" h="2709333">
                  <a:moveTo>
                    <a:pt x="0" y="0"/>
                  </a:moveTo>
                  <a:lnTo>
                    <a:pt x="1661494" y="0"/>
                  </a:lnTo>
                  <a:lnTo>
                    <a:pt x="166149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661493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598501" y="4663928"/>
            <a:ext cx="2660799" cy="266079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63539" y="5696948"/>
            <a:ext cx="969409" cy="986123"/>
            <a:chOff x="0" y="0"/>
            <a:chExt cx="812800" cy="82681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185626" y="5696948"/>
            <a:ext cx="969409" cy="986123"/>
            <a:chOff x="0" y="0"/>
            <a:chExt cx="812800" cy="82681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04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63539" y="7122635"/>
            <a:ext cx="969409" cy="986123"/>
            <a:chOff x="0" y="0"/>
            <a:chExt cx="812800" cy="82681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02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185626" y="7122635"/>
            <a:ext cx="969409" cy="986123"/>
            <a:chOff x="0" y="0"/>
            <a:chExt cx="812800" cy="82681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05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63539" y="8548322"/>
            <a:ext cx="969409" cy="986123"/>
            <a:chOff x="0" y="0"/>
            <a:chExt cx="812800" cy="82681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03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4579532" y="-3899662"/>
            <a:ext cx="969409" cy="986123"/>
            <a:chOff x="0" y="0"/>
            <a:chExt cx="812800" cy="82681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26814"/>
            </a:xfrm>
            <a:custGeom>
              <a:avLst/>
              <a:gdLst/>
              <a:ahLst/>
              <a:cxnLst/>
              <a:rect l="l" t="t" r="r" b="b"/>
              <a:pathLst>
                <a:path w="812800" h="826814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endParaRPr lang="en-US" sz="3350" dirty="0">
                <a:solidFill>
                  <a:srgbClr val="17726D"/>
                </a:solidFill>
                <a:latin typeface="Inter Bold"/>
                <a:ea typeface="Inter Bold"/>
              </a:endParaRPr>
            </a:p>
          </p:txBody>
        </p:sp>
      </p:grpSp>
      <p:sp>
        <p:nvSpPr>
          <p:cNvPr id="29" name="AutoShape 29"/>
          <p:cNvSpPr/>
          <p:nvPr/>
        </p:nvSpPr>
        <p:spPr>
          <a:xfrm>
            <a:off x="863539" y="4305300"/>
            <a:ext cx="6008511" cy="0"/>
          </a:xfrm>
          <a:prstGeom prst="line">
            <a:avLst/>
          </a:prstGeom>
          <a:ln w="76200" cap="flat">
            <a:solidFill>
              <a:srgbClr val="EAE4D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TextBox 30"/>
          <p:cNvSpPr txBox="1"/>
          <p:nvPr/>
        </p:nvSpPr>
        <p:spPr>
          <a:xfrm>
            <a:off x="843067" y="1763382"/>
            <a:ext cx="7158103" cy="1946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7200" dirty="0">
                <a:solidFill>
                  <a:srgbClr val="17726D"/>
                </a:solidFill>
                <a:latin typeface="Inter Bold"/>
              </a:rPr>
              <a:t>TABLE OF CONTENT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091087" y="7178999"/>
            <a:ext cx="361455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 Medium"/>
              </a:rPr>
              <a:t>DATA ANALYSIS PROCESS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2091095" y="5997217"/>
            <a:ext cx="361455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 Medium"/>
              </a:rPr>
              <a:t>ABOUT THE BUSINESS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7413181" y="5818623"/>
            <a:ext cx="361455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 Medium"/>
              </a:rPr>
              <a:t>RESULTS AND FINDINGS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091095" y="8798076"/>
            <a:ext cx="361455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 Medium"/>
              </a:rPr>
              <a:t>PROBLEMS FACED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7377462" y="7405045"/>
            <a:ext cx="361455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Inter Medium"/>
              </a:rPr>
              <a:t>RECOMMENDATIONS</a:t>
            </a:r>
          </a:p>
        </p:txBody>
      </p:sp>
      <p:sp>
        <p:nvSpPr>
          <p:cNvPr id="40" name="Slide Number Placeholder 39"/>
          <p:cNvSpPr>
            <a:spLocks noGrp="1"/>
          </p:cNvSpPr>
          <p:nvPr>
            <p:ph type="sldNum" sz="quarter" idx="12"/>
          </p:nvPr>
        </p:nvSpPr>
        <p:spPr>
          <a:xfrm>
            <a:off x="15154453" y="952420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2</a:t>
            </a:fld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270195" y="0"/>
            <a:ext cx="5017805" cy="10287000"/>
            <a:chOff x="0" y="0"/>
            <a:chExt cx="1321562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21562" cy="2709333"/>
            </a:xfrm>
            <a:custGeom>
              <a:avLst/>
              <a:gdLst/>
              <a:ahLst/>
              <a:cxnLst/>
              <a:rect l="l" t="t" r="r" b="b"/>
              <a:pathLst>
                <a:path w="1321562" h="2709333">
                  <a:moveTo>
                    <a:pt x="0" y="0"/>
                  </a:moveTo>
                  <a:lnTo>
                    <a:pt x="1321562" y="0"/>
                  </a:lnTo>
                  <a:lnTo>
                    <a:pt x="132156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321562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9151339"/>
            <a:ext cx="1028700" cy="1135661"/>
            <a:chOff x="0" y="0"/>
            <a:chExt cx="270933" cy="29910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99104"/>
            </a:xfrm>
            <a:custGeom>
              <a:avLst/>
              <a:gdLst/>
              <a:ahLst/>
              <a:cxnLst/>
              <a:rect l="l" t="t" r="r" b="b"/>
              <a:pathLst>
                <a:path w="270933" h="299104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866642" y="0"/>
            <a:ext cx="1028700" cy="1135661"/>
            <a:chOff x="0" y="0"/>
            <a:chExt cx="270933" cy="29910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0933" cy="299104"/>
            </a:xfrm>
            <a:custGeom>
              <a:avLst/>
              <a:gdLst/>
              <a:ahLst/>
              <a:cxnLst/>
              <a:rect l="l" t="t" r="r" b="b"/>
              <a:pathLst>
                <a:path w="270933" h="299104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191808" y="173807"/>
            <a:ext cx="6839360" cy="3757242"/>
            <a:chOff x="0" y="0"/>
            <a:chExt cx="8666709" cy="5200154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2"/>
            <a:srcRect t="9976" b="9976"/>
            <a:stretch>
              <a:fillRect/>
            </a:stretch>
          </p:blipFill>
          <p:spPr>
            <a:xfrm>
              <a:off x="0" y="0"/>
              <a:ext cx="8666709" cy="5200154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3268930" y="-1565593"/>
            <a:ext cx="5402508" cy="540250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6" name="AutoShape 16"/>
          <p:cNvSpPr/>
          <p:nvPr/>
        </p:nvSpPr>
        <p:spPr>
          <a:xfrm flipH="1" flipV="1">
            <a:off x="1231125" y="3816798"/>
            <a:ext cx="4739059" cy="20117"/>
          </a:xfrm>
          <a:prstGeom prst="line">
            <a:avLst/>
          </a:prstGeom>
          <a:ln w="76200" cap="flat">
            <a:solidFill>
              <a:srgbClr val="EAE4D2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17"/>
          <p:cNvGrpSpPr/>
          <p:nvPr/>
        </p:nvGrpSpPr>
        <p:grpSpPr>
          <a:xfrm>
            <a:off x="10196488" y="1215940"/>
            <a:ext cx="715180" cy="71518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17726D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280774" y="1133475"/>
            <a:ext cx="8758889" cy="2305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924"/>
              </a:lnSpc>
            </a:pPr>
            <a:r>
              <a:rPr lang="en-US" sz="8499">
                <a:solidFill>
                  <a:srgbClr val="17726D"/>
                </a:solidFill>
                <a:latin typeface="Inter Bold"/>
              </a:rPr>
              <a:t>ABOUT THE BUSINESS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23900" y="4283979"/>
            <a:ext cx="10816894" cy="5978560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/>
              <a:buChar char="•"/>
            </a:pPr>
            <a:r>
              <a:rPr lang="en-US" sz="2700" b="1" spc="96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M V Motors</a:t>
            </a:r>
            <a:r>
              <a:rPr lang="en-US" sz="2700" spc="96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 is a local automobile store in Kanpur. It is a B2C  business established in the year 2020.</a:t>
            </a:r>
          </a:p>
          <a:p>
            <a:pPr marL="342900" indent="-342900" algn="just">
              <a:lnSpc>
                <a:spcPct val="150000"/>
              </a:lnSpc>
              <a:buFont typeface="Arial"/>
              <a:buChar char="•"/>
            </a:pPr>
            <a:r>
              <a:rPr lang="en-US" sz="2700" spc="96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The store deals in electric scooters and automobile spare parts. It also provides repairing services to the customers.</a:t>
            </a:r>
          </a:p>
          <a:p>
            <a:pPr marL="342900" indent="-342900" algn="just">
              <a:lnSpc>
                <a:spcPct val="150000"/>
              </a:lnSpc>
              <a:buFont typeface="Arial"/>
              <a:buChar char="•"/>
            </a:pPr>
            <a:r>
              <a:rPr lang="en-US" sz="2700" spc="96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The business is owned by Mr. Shubham Nigam.</a:t>
            </a:r>
          </a:p>
          <a:p>
            <a:pPr marL="342900" indent="-342900" algn="just">
              <a:lnSpc>
                <a:spcPct val="150000"/>
              </a:lnSpc>
              <a:buFont typeface="Arial"/>
              <a:buChar char="•"/>
            </a:pPr>
            <a:r>
              <a:rPr lang="en-US" sz="2700" spc="96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The business employs 3-4 workers which includes mechanics and cleaning staff.</a:t>
            </a:r>
            <a:endParaRPr lang="en-US" sz="2700" spc="96">
              <a:latin typeface="Open Sans"/>
              <a:ea typeface="Open Sans"/>
              <a:cs typeface="Open Sans"/>
            </a:endParaRPr>
          </a:p>
          <a:p>
            <a:pPr marL="342900" indent="-342900" algn="just">
              <a:lnSpc>
                <a:spcPct val="150000"/>
              </a:lnSpc>
              <a:buFont typeface="Arial"/>
              <a:buChar char="•"/>
            </a:pPr>
            <a:r>
              <a:rPr lang="en-US" sz="2700" spc="96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The data collected from the business was sales and purchase data from October 2023 to December 2023</a:t>
            </a:r>
            <a:endParaRPr lang="en-US" sz="2700" spc="96" dirty="0">
              <a:latin typeface="Open Sans"/>
              <a:ea typeface="Open Sans"/>
              <a:cs typeface="Open Sans"/>
            </a:endParaRPr>
          </a:p>
          <a:p>
            <a:pPr algn="just"/>
            <a:endParaRPr lang="en-US" sz="2400" spc="96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>
          <a:xfrm>
            <a:off x="15663934" y="9536606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3</a:t>
            </a:fld>
            <a:endParaRPr lang="en-US" sz="2000" dirty="0"/>
          </a:p>
        </p:txBody>
      </p:sp>
      <p:pic>
        <p:nvPicPr>
          <p:cNvPr id="24" name="Picture 23" descr="A group of motorcycles parked outside a store&#10;&#10;Description automatically generated">
            <a:extLst>
              <a:ext uri="{FF2B5EF4-FFF2-40B4-BE49-F238E27FC236}">
                <a16:creationId xmlns:a16="http://schemas.microsoft.com/office/drawing/2014/main" id="{5035E99B-F628-CF40-1845-1B3D878D0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0747" y="4521994"/>
            <a:ext cx="6604398" cy="46184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4366" y="647479"/>
            <a:ext cx="9453173" cy="982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9"/>
              </a:lnSpc>
            </a:pPr>
            <a:r>
              <a:rPr lang="en-US" sz="7094" dirty="0">
                <a:solidFill>
                  <a:srgbClr val="17726D"/>
                </a:solidFill>
                <a:latin typeface="Inter Bold"/>
              </a:rPr>
              <a:t>ANALYSIS PROCESS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574254" y="457494"/>
            <a:ext cx="8713746" cy="1495425"/>
            <a:chOff x="0" y="0"/>
            <a:chExt cx="2408296" cy="39385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08296" cy="393857"/>
            </a:xfrm>
            <a:custGeom>
              <a:avLst/>
              <a:gdLst/>
              <a:ahLst/>
              <a:cxnLst/>
              <a:rect l="l" t="t" r="r" b="b"/>
              <a:pathLst>
                <a:path w="2408296" h="393857">
                  <a:moveTo>
                    <a:pt x="0" y="0"/>
                  </a:moveTo>
                  <a:lnTo>
                    <a:pt x="2408296" y="0"/>
                  </a:lnTo>
                  <a:lnTo>
                    <a:pt x="2408296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408296" cy="441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1061650" y="8036778"/>
            <a:ext cx="3803190" cy="380319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99"/>
                </a:lnSpc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 flipV="1">
            <a:off x="3160461" y="5241779"/>
            <a:ext cx="1198289" cy="630733"/>
          </a:xfrm>
          <a:prstGeom prst="line">
            <a:avLst/>
          </a:prstGeom>
          <a:ln w="38100" cap="flat">
            <a:solidFill>
              <a:srgbClr val="A6A6A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 flipV="1">
            <a:off x="8323826" y="5241779"/>
            <a:ext cx="1116890" cy="965328"/>
          </a:xfrm>
          <a:prstGeom prst="line">
            <a:avLst/>
          </a:prstGeom>
          <a:ln w="38100" cap="flat">
            <a:solidFill>
              <a:srgbClr val="A6A6A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 flipV="1">
            <a:off x="13386742" y="5241779"/>
            <a:ext cx="1153653" cy="962528"/>
          </a:xfrm>
          <a:prstGeom prst="line">
            <a:avLst/>
          </a:prstGeom>
          <a:ln w="38100" cap="flat">
            <a:solidFill>
              <a:srgbClr val="A6A6A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 flipH="1" flipV="1">
            <a:off x="5783157" y="5241779"/>
            <a:ext cx="1116262" cy="965328"/>
          </a:xfrm>
          <a:prstGeom prst="line">
            <a:avLst/>
          </a:prstGeom>
          <a:ln w="38100" cap="flat">
            <a:solidFill>
              <a:srgbClr val="A6A6A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 flipH="1" flipV="1">
            <a:off x="10865123" y="5241779"/>
            <a:ext cx="1097212" cy="962528"/>
          </a:xfrm>
          <a:prstGeom prst="line">
            <a:avLst/>
          </a:prstGeom>
          <a:ln w="38100" cap="flat">
            <a:solidFill>
              <a:srgbClr val="A6A6A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17"/>
          <p:cNvGrpSpPr/>
          <p:nvPr/>
        </p:nvGrpSpPr>
        <p:grpSpPr>
          <a:xfrm>
            <a:off x="1817900" y="5492103"/>
            <a:ext cx="1424407" cy="1424407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7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4358750" y="4529575"/>
            <a:ext cx="1424407" cy="1424407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7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6899419" y="5494903"/>
            <a:ext cx="1424407" cy="1424407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7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440716" y="4529575"/>
            <a:ext cx="1424407" cy="1424407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7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1962335" y="5492103"/>
            <a:ext cx="1424407" cy="1424407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7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4540395" y="4529575"/>
            <a:ext cx="1424407" cy="1424407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97"/>
                </a:lnSpc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194586" y="7058465"/>
            <a:ext cx="2781604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u="sng" spc="67" dirty="0">
                <a:solidFill>
                  <a:srgbClr val="545454"/>
                </a:solidFill>
                <a:latin typeface="DM Sans Bold"/>
              </a:rPr>
              <a:t>DATA COLLECTION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817900" y="5889664"/>
            <a:ext cx="1424407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 spc="338">
                <a:solidFill>
                  <a:srgbClr val="FFFFFF"/>
                </a:solidFill>
                <a:latin typeface="DM Sans Bold"/>
              </a:rPr>
              <a:t>1 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466589" y="7398596"/>
            <a:ext cx="4157509" cy="2781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50" dirty="0">
                <a:latin typeface="DM Sans"/>
              </a:rPr>
              <a:t>THE DATA WAS COLLECTED FROM THE BUSINNESS AFTER A FEW MEETINGS WITH THE OWNER.</a:t>
            </a:r>
          </a:p>
          <a:p>
            <a:pPr algn="ctr">
              <a:lnSpc>
                <a:spcPts val="2639"/>
              </a:lnSpc>
            </a:pPr>
            <a:r>
              <a:rPr lang="en-US" sz="2150" dirty="0">
                <a:latin typeface="DM Sans"/>
              </a:rPr>
              <a:t>THE DATA COLLECTED WAS SALES AND PURCHASE DATA OF 3 MONTHS</a:t>
            </a:r>
          </a:p>
          <a:p>
            <a:pPr algn="ctr">
              <a:lnSpc>
                <a:spcPts val="3479"/>
              </a:lnSpc>
            </a:pPr>
            <a:endParaRPr lang="en-US" sz="2199">
              <a:solidFill>
                <a:srgbClr val="545454"/>
              </a:solidFill>
              <a:latin typeface="DM Sans"/>
            </a:endParaRPr>
          </a:p>
        </p:txBody>
      </p:sp>
      <p:sp>
        <p:nvSpPr>
          <p:cNvPr id="38" name="TextBox 38"/>
          <p:cNvSpPr txBox="1"/>
          <p:nvPr/>
        </p:nvSpPr>
        <p:spPr>
          <a:xfrm>
            <a:off x="4367623" y="4927136"/>
            <a:ext cx="1424407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 spc="338">
                <a:solidFill>
                  <a:srgbClr val="FFFFFF"/>
                </a:solidFill>
                <a:latin typeface="DM Sans Bold"/>
              </a:rPr>
              <a:t>2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886962" y="5903985"/>
            <a:ext cx="1424407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 spc="338">
                <a:solidFill>
                  <a:srgbClr val="FFFFFF"/>
                </a:solidFill>
                <a:latin typeface="DM Sans Bold"/>
              </a:rPr>
              <a:t>3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453173" y="4912816"/>
            <a:ext cx="1424407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 spc="338">
                <a:solidFill>
                  <a:srgbClr val="FFFFFF"/>
                </a:solidFill>
                <a:latin typeface="DM Sans Bold"/>
              </a:rPr>
              <a:t>4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1974898" y="5889664"/>
            <a:ext cx="1424407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 spc="338">
                <a:solidFill>
                  <a:srgbClr val="FFFFFF"/>
                </a:solidFill>
                <a:latin typeface="DM Sans Bold"/>
              </a:rPr>
              <a:t>5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4540395" y="4927136"/>
            <a:ext cx="1424407" cy="524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2799" spc="338">
                <a:solidFill>
                  <a:srgbClr val="FFFFFF"/>
                </a:solidFill>
                <a:latin typeface="DM Sans Bold"/>
              </a:rPr>
              <a:t>6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3337775" y="2430265"/>
            <a:ext cx="2999575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u="sng" spc="67" dirty="0">
                <a:solidFill>
                  <a:srgbClr val="545454"/>
                </a:solidFill>
                <a:latin typeface="DM Sans Bold"/>
              </a:rPr>
              <a:t>DATA CLEANING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3076302" y="2900800"/>
            <a:ext cx="3888279" cy="1343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50" dirty="0">
                <a:latin typeface="DM Sans"/>
              </a:rPr>
              <a:t>THE DATA WAS CLEANED AND THE MISSING DATA WAS IMPUTED USING APPROPRIATE METHODS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5890715" y="7058465"/>
            <a:ext cx="3562458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u="sng" spc="67" dirty="0">
                <a:solidFill>
                  <a:srgbClr val="545454"/>
                </a:solidFill>
                <a:latin typeface="DM Sans Bold"/>
              </a:rPr>
              <a:t>DATA CLASSIFICATION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5919830" y="7422320"/>
            <a:ext cx="3520886" cy="2597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50" dirty="0">
                <a:latin typeface="DM Sans"/>
              </a:rPr>
              <a:t>AFTER CLEANING THE DATA AND IMPUTING MISSING VALUES, SOME NEW COLUMNS WERE ADDED TO MAKE THE ANALYSIS PROCESS EASIER.</a:t>
            </a:r>
          </a:p>
          <a:p>
            <a:pPr algn="ctr">
              <a:lnSpc>
                <a:spcPts val="2639"/>
              </a:lnSpc>
            </a:pPr>
            <a:endParaRPr lang="en-US" sz="2199" dirty="0">
              <a:solidFill>
                <a:srgbClr val="545454"/>
              </a:solidFill>
              <a:latin typeface="DM Sans"/>
            </a:endParaRPr>
          </a:p>
          <a:p>
            <a:pPr algn="ctr">
              <a:lnSpc>
                <a:spcPts val="1919"/>
              </a:lnSpc>
            </a:pPr>
            <a:endParaRPr lang="en-US" sz="2199" dirty="0">
              <a:solidFill>
                <a:srgbClr val="545454"/>
              </a:solidFill>
              <a:latin typeface="DM Sans"/>
            </a:endParaRPr>
          </a:p>
        </p:txBody>
      </p:sp>
      <p:sp>
        <p:nvSpPr>
          <p:cNvPr id="47" name="TextBox 47"/>
          <p:cNvSpPr txBox="1"/>
          <p:nvPr/>
        </p:nvSpPr>
        <p:spPr>
          <a:xfrm>
            <a:off x="8019814" y="2186425"/>
            <a:ext cx="2781604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u="sng" spc="67" dirty="0">
                <a:solidFill>
                  <a:srgbClr val="545454"/>
                </a:solidFill>
                <a:latin typeface="DM Sans Bold"/>
              </a:rPr>
              <a:t>DATA ANALYSIS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7257026" y="2608215"/>
            <a:ext cx="4630169" cy="191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3"/>
              </a:lnSpc>
            </a:pPr>
            <a:r>
              <a:rPr lang="en-US" sz="2200" dirty="0">
                <a:latin typeface="DM Sans"/>
              </a:rPr>
              <a:t>DATA ANALYSIS WAS PERFORMED USING MS EXCEL.</a:t>
            </a:r>
          </a:p>
          <a:p>
            <a:pPr algn="ctr">
              <a:lnSpc>
                <a:spcPts val="2643"/>
              </a:lnSpc>
            </a:pPr>
            <a:r>
              <a:rPr lang="en-US" sz="2200" dirty="0">
                <a:latin typeface="DM Sans"/>
              </a:rPr>
              <a:t>VARIOUS PIVOT CHARTS AND PIVOT TABLES WERE MADE DURING ANALYSIS PROCESS</a:t>
            </a:r>
          </a:p>
          <a:p>
            <a:pPr algn="ctr">
              <a:lnSpc>
                <a:spcPts val="1922"/>
              </a:lnSpc>
            </a:pPr>
            <a:endParaRPr lang="en-US" sz="2202" dirty="0">
              <a:solidFill>
                <a:srgbClr val="545454"/>
              </a:solidFill>
              <a:latin typeface="DM Sans"/>
            </a:endParaRPr>
          </a:p>
        </p:txBody>
      </p:sp>
      <p:sp>
        <p:nvSpPr>
          <p:cNvPr id="49" name="TextBox 49"/>
          <p:cNvSpPr txBox="1"/>
          <p:nvPr/>
        </p:nvSpPr>
        <p:spPr>
          <a:xfrm>
            <a:off x="11369205" y="7054683"/>
            <a:ext cx="3065776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u="sng" spc="67" dirty="0">
                <a:solidFill>
                  <a:srgbClr val="545454"/>
                </a:solidFill>
                <a:latin typeface="DM Sans Bold"/>
              </a:rPr>
              <a:t>DATA VISUALIZATION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1126411" y="7413836"/>
            <a:ext cx="4008566" cy="2263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39"/>
              </a:lnSpc>
            </a:pPr>
            <a:r>
              <a:rPr lang="en-US" sz="2150" dirty="0">
                <a:latin typeface="DM Sans"/>
              </a:rPr>
              <a:t>DATA VISUALIZATION TOOLS WERE USED TO SEE THE TRENDS IN THE DATA. CHARTS LIKE BAR CHARTS AND PARETO CHARTS WERE USED FOR DATA VISUALIZATION</a:t>
            </a:r>
          </a:p>
          <a:p>
            <a:pPr algn="ctr">
              <a:lnSpc>
                <a:spcPts val="1919"/>
              </a:lnSpc>
            </a:pPr>
            <a:endParaRPr lang="en-US" sz="2199">
              <a:solidFill>
                <a:srgbClr val="545454"/>
              </a:solidFill>
              <a:latin typeface="DM Sans"/>
            </a:endParaRPr>
          </a:p>
        </p:txBody>
      </p:sp>
      <p:sp>
        <p:nvSpPr>
          <p:cNvPr id="51" name="TextBox 51"/>
          <p:cNvSpPr txBox="1"/>
          <p:nvPr/>
        </p:nvSpPr>
        <p:spPr>
          <a:xfrm>
            <a:off x="12149945" y="2190235"/>
            <a:ext cx="5960405" cy="3558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u="sng" spc="67" dirty="0">
                <a:solidFill>
                  <a:srgbClr val="545454"/>
                </a:solidFill>
                <a:latin typeface="DM Sans Bold"/>
              </a:rPr>
              <a:t>RESULTS AND RECOMMENDATIONS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2469985" y="2605525"/>
            <a:ext cx="5579405" cy="20215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200" dirty="0">
                <a:solidFill>
                  <a:srgbClr val="000000"/>
                </a:solidFill>
                <a:latin typeface="DM Sans"/>
                <a:ea typeface="Calibri"/>
                <a:cs typeface="Calibri"/>
              </a:rPr>
              <a:t>AFTER THE VISUALIZATION AND  ANALYSIS OF THE DATA, DIFFERENT  RESULTS WERE FOUND. </a:t>
            </a:r>
          </a:p>
          <a:p>
            <a:pPr algn="ctr"/>
            <a:r>
              <a:rPr lang="en-US" sz="2200" dirty="0">
                <a:solidFill>
                  <a:srgbClr val="000000"/>
                </a:solidFill>
                <a:latin typeface="DM Sans"/>
                <a:ea typeface="Calibri"/>
                <a:cs typeface="Calibri"/>
              </a:rPr>
              <a:t>RECOMMENDATION WERE GIVEN  BASED ON INTERPRETATIONS OF THOSE RESULTS.</a:t>
            </a:r>
            <a:endParaRPr lang="en-US" sz="2200" dirty="0">
              <a:latin typeface="DM Sans"/>
            </a:endParaRPr>
          </a:p>
          <a:p>
            <a:pPr algn="ctr">
              <a:lnSpc>
                <a:spcPts val="2639"/>
              </a:lnSpc>
            </a:pPr>
            <a:endParaRPr lang="en-US" sz="2150" dirty="0">
              <a:solidFill>
                <a:srgbClr val="545454"/>
              </a:solidFill>
              <a:latin typeface="DM Sans"/>
            </a:endParaRPr>
          </a:p>
        </p:txBody>
      </p:sp>
      <p:sp>
        <p:nvSpPr>
          <p:cNvPr id="56" name="Slide Number Placeholder 55"/>
          <p:cNvSpPr>
            <a:spLocks noGrp="1"/>
          </p:cNvSpPr>
          <p:nvPr>
            <p:ph type="sldNum" sz="quarter" idx="12"/>
          </p:nvPr>
        </p:nvSpPr>
        <p:spPr>
          <a:xfrm>
            <a:off x="15707290" y="9417258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4</a:t>
            </a:fld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5097" y="755626"/>
            <a:ext cx="9538759" cy="994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7200">
                <a:solidFill>
                  <a:srgbClr val="17726D"/>
                </a:solidFill>
                <a:latin typeface="Inter Bold"/>
              </a:rPr>
              <a:t>PROBLEMS FACED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9144000" y="457494"/>
            <a:ext cx="9144000" cy="1495425"/>
            <a:chOff x="0" y="0"/>
            <a:chExt cx="2408296" cy="39385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08296" cy="393857"/>
            </a:xfrm>
            <a:custGeom>
              <a:avLst/>
              <a:gdLst/>
              <a:ahLst/>
              <a:cxnLst/>
              <a:rect l="l" t="t" r="r" b="b"/>
              <a:pathLst>
                <a:path w="2408296" h="393857">
                  <a:moveTo>
                    <a:pt x="0" y="0"/>
                  </a:moveTo>
                  <a:lnTo>
                    <a:pt x="2408296" y="0"/>
                  </a:lnTo>
                  <a:lnTo>
                    <a:pt x="2408296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2408296" cy="441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19581" y="2682466"/>
            <a:ext cx="3444699" cy="2876228"/>
            <a:chOff x="0" y="0"/>
            <a:chExt cx="6860922" cy="3834970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t="8061" b="8061"/>
            <a:stretch>
              <a:fillRect/>
            </a:stretch>
          </p:blipFill>
          <p:spPr>
            <a:xfrm>
              <a:off x="0" y="0"/>
              <a:ext cx="6860922" cy="3834970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4723609" y="2479547"/>
            <a:ext cx="4115591" cy="2876228"/>
            <a:chOff x="0" y="0"/>
            <a:chExt cx="6860922" cy="383497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 t="8823" b="8823"/>
            <a:stretch>
              <a:fillRect/>
            </a:stretch>
          </p:blipFill>
          <p:spPr>
            <a:xfrm>
              <a:off x="0" y="0"/>
              <a:ext cx="6860922" cy="3834970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>
            <a:off x="9250872" y="2464307"/>
            <a:ext cx="3946637" cy="2876228"/>
            <a:chOff x="0" y="0"/>
            <a:chExt cx="6860922" cy="3834970"/>
          </a:xfrm>
        </p:grpSpPr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4"/>
            <a:srcRect t="8063" b="8063"/>
            <a:stretch>
              <a:fillRect/>
            </a:stretch>
          </p:blipFill>
          <p:spPr>
            <a:xfrm>
              <a:off x="0" y="0"/>
              <a:ext cx="6860922" cy="383497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-1061650" y="8036778"/>
            <a:ext cx="3803190" cy="380319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15097" y="5581595"/>
            <a:ext cx="4256903" cy="4378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400" u="sng" dirty="0">
                <a:solidFill>
                  <a:srgbClr val="17726D"/>
                </a:solidFill>
                <a:latin typeface="Inter Bold"/>
              </a:rPr>
              <a:t> Low Sales of EV Scooters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999027" y="5564546"/>
            <a:ext cx="4236720" cy="9251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400" u="sng" dirty="0">
                <a:solidFill>
                  <a:srgbClr val="17726D"/>
                </a:solidFill>
                <a:latin typeface="Inter Bold"/>
                <a:ea typeface="Inter Bold"/>
              </a:rPr>
              <a:t>Low revenue generated through repairing services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09301" y="5546475"/>
            <a:ext cx="3444699" cy="4378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400" u="sng" dirty="0">
                <a:solidFill>
                  <a:srgbClr val="17726D"/>
                </a:solidFill>
                <a:latin typeface="Inter Bold"/>
              </a:rPr>
              <a:t>Market Competition</a:t>
            </a:r>
            <a:endParaRPr lang="en-US" sz="2400" u="sng" dirty="0">
              <a:solidFill>
                <a:srgbClr val="17726D"/>
              </a:solidFill>
              <a:latin typeface="Inter Bold"/>
              <a:ea typeface="Inter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15084" y="6494901"/>
            <a:ext cx="4409316" cy="32756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720"/>
              </a:lnSpc>
            </a:pPr>
            <a:r>
              <a:rPr lang="en-US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The sales of Electric scooters was not satisfactory. During an interaction with the owner, he told me that people are  unaware about the advantages of EV scooters over conventional scooters.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090467" y="6525741"/>
            <a:ext cx="3900367" cy="2372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720"/>
              </a:lnSpc>
            </a:pPr>
            <a:r>
              <a:rPr lang="en-US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Another problem faced by the business was that the revenue generated through the repairing services was  </a:t>
            </a:r>
            <a:r>
              <a:rPr lang="en-US" sz="2200" dirty="0" smtClean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decreasing</a:t>
            </a:r>
            <a:r>
              <a:rPr lang="en-US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.</a:t>
            </a:r>
            <a:endParaRPr lang="en-US" sz="2200" dirty="0">
              <a:solidFill>
                <a:srgbClr val="000000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509301" y="6494900"/>
            <a:ext cx="3734259" cy="32756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720"/>
              </a:lnSpc>
            </a:pPr>
            <a:r>
              <a:rPr lang="en-US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Market competition was also a big issue faced by the business as there were many other automobile stores in that area, which was affecting the store's  sales.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1701" y="2485327"/>
            <a:ext cx="3901592" cy="2876228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13546983" y="5467592"/>
            <a:ext cx="3596792" cy="53021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400" u="sng" dirty="0">
                <a:solidFill>
                  <a:srgbClr val="17726D"/>
                </a:solidFill>
                <a:latin typeface="Inter Bold"/>
                <a:ea typeface="Inter Bold"/>
              </a:rPr>
              <a:t>Overstocking</a:t>
            </a:r>
          </a:p>
        </p:txBody>
      </p:sp>
      <p:sp>
        <p:nvSpPr>
          <p:cNvPr id="23" name="TextBox 20"/>
          <p:cNvSpPr txBox="1"/>
          <p:nvPr/>
        </p:nvSpPr>
        <p:spPr>
          <a:xfrm>
            <a:off x="13548208" y="6492202"/>
            <a:ext cx="3734259" cy="2372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720"/>
              </a:lnSpc>
            </a:pPr>
            <a:r>
              <a:rPr lang="en-US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Overstocking was a major problem faced by the business. The purchase of some products was way more </a:t>
            </a:r>
            <a:r>
              <a:rPr lang="en-US" sz="2200" dirty="0" smtClean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than </a:t>
            </a:r>
            <a:r>
              <a:rPr lang="en-US" sz="22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their sale.</a:t>
            </a: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>
          <a:xfrm>
            <a:off x="15621000" y="934685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5</a:t>
            </a:fld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57494"/>
            <a:ext cx="18288000" cy="1495425"/>
            <a:chOff x="0" y="0"/>
            <a:chExt cx="4816593" cy="3938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857"/>
            </a:xfrm>
            <a:custGeom>
              <a:avLst/>
              <a:gdLst/>
              <a:ahLst/>
              <a:cxnLst/>
              <a:rect l="l" t="t" r="r" b="b"/>
              <a:pathLst>
                <a:path w="4816592" h="393857">
                  <a:moveTo>
                    <a:pt x="0" y="0"/>
                  </a:moveTo>
                  <a:lnTo>
                    <a:pt x="4816592" y="0"/>
                  </a:lnTo>
                  <a:lnTo>
                    <a:pt x="4816592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441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39944" y="755626"/>
            <a:ext cx="12008507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7200" dirty="0">
                <a:solidFill>
                  <a:srgbClr val="FFFFFF"/>
                </a:solidFill>
                <a:latin typeface="Inter Bold"/>
              </a:rPr>
              <a:t>RESULTS AND FINDINGS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9945" y="8303715"/>
            <a:ext cx="7328721" cy="1311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50"/>
              </a:lnSpc>
            </a:pPr>
            <a:r>
              <a:rPr lang="en-US" sz="2300" dirty="0">
                <a:latin typeface="Open Sans"/>
                <a:ea typeface="Open Sans"/>
                <a:cs typeface="Open Sans"/>
              </a:rPr>
              <a:t>The maximum sales of EV scooters was made in the month of </a:t>
            </a:r>
            <a:r>
              <a:rPr lang="en-US" sz="2300" b="1" dirty="0">
                <a:latin typeface="Open Sans"/>
                <a:ea typeface="Open Sans"/>
                <a:cs typeface="Open Sans"/>
              </a:rPr>
              <a:t>Novembe</a:t>
            </a:r>
            <a:r>
              <a:rPr lang="en-US" sz="2300" b="1" dirty="0">
                <a:latin typeface="Open Sans Bold"/>
                <a:ea typeface="Open Sans"/>
                <a:cs typeface="Open Sans"/>
              </a:rPr>
              <a:t>r</a:t>
            </a:r>
            <a:r>
              <a:rPr lang="en-US" sz="2300" dirty="0">
                <a:latin typeface="Open Sans Bold"/>
                <a:ea typeface="Open Sans"/>
                <a:cs typeface="Open Sans"/>
              </a:rPr>
              <a:t>, </a:t>
            </a:r>
            <a:r>
              <a:rPr lang="en-US" sz="2300" dirty="0">
                <a:latin typeface="Open Sans Bold"/>
                <a:ea typeface="+mn-lt"/>
                <a:cs typeface="+mn-lt"/>
              </a:rPr>
              <a:t>during the </a:t>
            </a:r>
            <a:r>
              <a:rPr lang="en-US" sz="2300" b="1" dirty="0">
                <a:latin typeface="Open Sans Bold"/>
                <a:ea typeface="+mn-lt"/>
                <a:cs typeface="+mn-lt"/>
              </a:rPr>
              <a:t>festive season,</a:t>
            </a:r>
            <a:endParaRPr lang="en-US" dirty="0">
              <a:latin typeface="Calibri"/>
              <a:ea typeface="Open Sans"/>
              <a:cs typeface="Calibri"/>
            </a:endParaRPr>
          </a:p>
          <a:p>
            <a:pPr algn="just">
              <a:lnSpc>
                <a:spcPts val="3450"/>
              </a:lnSpc>
            </a:pPr>
            <a:r>
              <a:rPr lang="en-US" sz="2300" dirty="0">
                <a:latin typeface="Open Sans"/>
                <a:ea typeface="Open Sans"/>
                <a:cs typeface="Open Sans"/>
              </a:rPr>
              <a:t>which was </a:t>
            </a:r>
            <a:r>
              <a:rPr lang="en-US" sz="2300" b="1" dirty="0">
                <a:latin typeface="Open Sans"/>
                <a:ea typeface="Open Sans"/>
                <a:cs typeface="Open Sans"/>
              </a:rPr>
              <a:t>Rs.225000</a:t>
            </a:r>
            <a:r>
              <a:rPr lang="en-US" sz="2300" dirty="0">
                <a:latin typeface="Open Sans"/>
                <a:ea typeface="Open Sans"/>
                <a:cs typeface="Open Sans"/>
              </a:rPr>
              <a:t> .</a:t>
            </a:r>
            <a:endParaRPr lang="en-US" dirty="0">
              <a:cs typeface="Calibri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5504834" y="8218566"/>
            <a:ext cx="4136867" cy="413686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461454" y="8303715"/>
            <a:ext cx="7906692" cy="1795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50"/>
              </a:lnSpc>
            </a:pPr>
            <a:r>
              <a:rPr lang="en-US" sz="2300" dirty="0">
                <a:latin typeface="Open Sans"/>
                <a:ea typeface="Open Sans"/>
                <a:cs typeface="Open Sans"/>
              </a:rPr>
              <a:t>The most revenue generating category of spare parts is “</a:t>
            </a:r>
            <a:r>
              <a:rPr lang="en-US" sz="2300" b="1" dirty="0">
                <a:latin typeface="Open Sans"/>
                <a:ea typeface="Open Sans"/>
                <a:cs typeface="Open Sans"/>
              </a:rPr>
              <a:t>Tyres”,</a:t>
            </a:r>
            <a:r>
              <a:rPr lang="en-US" sz="2300" dirty="0">
                <a:latin typeface="Open Sans"/>
                <a:ea typeface="Open Sans"/>
                <a:cs typeface="Open Sans"/>
              </a:rPr>
              <a:t> which generated revenue of </a:t>
            </a:r>
            <a:r>
              <a:rPr lang="en-US" sz="2300" b="1" dirty="0">
                <a:latin typeface="Open Sans"/>
                <a:ea typeface="Open Sans"/>
                <a:cs typeface="Open Sans"/>
              </a:rPr>
              <a:t>Rs.</a:t>
            </a:r>
            <a:r>
              <a:rPr lang="en-IN" sz="2300" b="1" dirty="0">
                <a:latin typeface="Open Sans"/>
                <a:ea typeface="Open Sans"/>
                <a:cs typeface="Open Sans"/>
              </a:rPr>
              <a:t>103898.01  from</a:t>
            </a:r>
            <a:r>
              <a:rPr lang="en-IN" sz="2300" b="1" i="1" dirty="0">
                <a:latin typeface="Open Sans"/>
                <a:ea typeface="Open Sans"/>
                <a:cs typeface="Open Sans"/>
              </a:rPr>
              <a:t> </a:t>
            </a:r>
            <a:r>
              <a:rPr lang="en-IN" sz="2300" b="1" dirty="0">
                <a:latin typeface="Open Sans"/>
                <a:ea typeface="Open Sans"/>
                <a:cs typeface="Open Sans"/>
              </a:rPr>
              <a:t>October 2023 to December 2023.</a:t>
            </a:r>
            <a:endParaRPr lang="en-US" sz="2300" b="1" dirty="0">
              <a:latin typeface="Open Sans"/>
              <a:ea typeface="Open Sans"/>
              <a:cs typeface="Open Sans"/>
            </a:endParaRPr>
          </a:p>
          <a:p>
            <a:pPr marL="0" lvl="0" indent="0" algn="just">
              <a:lnSpc>
                <a:spcPts val="3450"/>
              </a:lnSpc>
            </a:pPr>
            <a:endParaRPr lang="en-US" sz="2300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39945" y="7822331"/>
            <a:ext cx="73287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lnSpc>
                <a:spcPts val="3359"/>
              </a:lnSpc>
              <a:buFont typeface="Wingdings"/>
              <a:buChar char="q"/>
            </a:pPr>
            <a:r>
              <a:rPr lang="en-US" sz="2400" dirty="0">
                <a:solidFill>
                  <a:srgbClr val="000000"/>
                </a:solidFill>
                <a:latin typeface="Inter Bold" panose="020B0604020202020204" charset="0"/>
                <a:ea typeface="Inter Bold" panose="020B0604020202020204" charset="0"/>
              </a:rPr>
              <a:t>ANALYSIS OF ELECTRIC SCOOTER’S SALE</a:t>
            </a:r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9461454" y="7822331"/>
            <a:ext cx="790669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lnSpc>
                <a:spcPts val="3359"/>
              </a:lnSpc>
              <a:buFont typeface="Wingdings"/>
              <a:buChar char="q"/>
            </a:pPr>
            <a:r>
              <a:rPr lang="en-US" sz="2400" dirty="0">
                <a:solidFill>
                  <a:srgbClr val="000000"/>
                </a:solidFill>
                <a:latin typeface="Inter Bold" panose="020B0604020202020204" charset="0"/>
                <a:ea typeface="Inter Bold" panose="020B0604020202020204" charset="0"/>
              </a:rPr>
              <a:t>CATEGORY WISE ANALYSIS OF SPARE PARTS</a:t>
            </a:r>
            <a:endParaRPr lang="en-US"/>
          </a:p>
        </p:txBody>
      </p: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469337465"/>
              </p:ext>
            </p:extLst>
          </p:nvPr>
        </p:nvGraphicFramePr>
        <p:xfrm>
          <a:off x="326461" y="2019854"/>
          <a:ext cx="8161648" cy="5716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565756844"/>
              </p:ext>
            </p:extLst>
          </p:nvPr>
        </p:nvGraphicFramePr>
        <p:xfrm>
          <a:off x="8807552" y="1971155"/>
          <a:ext cx="8970837" cy="57179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5644789" y="9600756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6</a:t>
            </a:fld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>
          <a:xfrm flipH="1">
            <a:off x="21203020" y="2338532"/>
            <a:ext cx="217378" cy="215802"/>
          </a:xfrm>
          <a:custGeom>
            <a:avLst/>
            <a:gdLst/>
            <a:ahLst/>
            <a:cxnLst/>
            <a:rect l="l" t="t" r="r" b="b"/>
            <a:pathLst>
              <a:path w="586293" h="483692">
                <a:moveTo>
                  <a:pt x="0" y="0"/>
                </a:moveTo>
                <a:lnTo>
                  <a:pt x="586293" y="0"/>
                </a:lnTo>
                <a:lnTo>
                  <a:pt x="586293" y="483692"/>
                </a:lnTo>
                <a:lnTo>
                  <a:pt x="0" y="4836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2" name="Group 2"/>
          <p:cNvGrpSpPr/>
          <p:nvPr/>
        </p:nvGrpSpPr>
        <p:grpSpPr>
          <a:xfrm>
            <a:off x="0" y="457494"/>
            <a:ext cx="18288000" cy="1495425"/>
            <a:chOff x="0" y="0"/>
            <a:chExt cx="4816593" cy="3938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857"/>
            </a:xfrm>
            <a:custGeom>
              <a:avLst/>
              <a:gdLst/>
              <a:ahLst/>
              <a:cxnLst/>
              <a:rect l="l" t="t" r="r" b="b"/>
              <a:pathLst>
                <a:path w="4816592" h="393857">
                  <a:moveTo>
                    <a:pt x="0" y="0"/>
                  </a:moveTo>
                  <a:lnTo>
                    <a:pt x="4816592" y="0"/>
                  </a:lnTo>
                  <a:lnTo>
                    <a:pt x="4816592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441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39945" y="755626"/>
            <a:ext cx="11344740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60"/>
              </a:lnSpc>
            </a:pPr>
            <a:r>
              <a:rPr lang="en-US" sz="7200" dirty="0">
                <a:solidFill>
                  <a:srgbClr val="FFFFFF"/>
                </a:solidFill>
                <a:latin typeface="Inter Bold"/>
                <a:ea typeface="Inter Bold"/>
              </a:rPr>
              <a:t>RESULTS AND FINDINGS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9945" y="8303715"/>
            <a:ext cx="7328721" cy="175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50"/>
              </a:lnSpc>
            </a:pPr>
            <a:r>
              <a:rPr lang="en-US" sz="2300" dirty="0">
                <a:solidFill>
                  <a:srgbClr val="000000"/>
                </a:solidFill>
                <a:latin typeface="Open Sans"/>
              </a:rPr>
              <a:t>Time series graph was used to analyze the daily revenue generated through automobile spare parts.</a:t>
            </a:r>
          </a:p>
          <a:p>
            <a:pPr algn="just">
              <a:lnSpc>
                <a:spcPts val="3450"/>
              </a:lnSpc>
            </a:pPr>
            <a:r>
              <a:rPr lang="en-US" sz="23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The maximum revenue generated was on </a:t>
            </a:r>
            <a:r>
              <a:rPr lang="en-US" sz="2300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9th November 2023</a:t>
            </a:r>
            <a:r>
              <a:rPr lang="en-US" sz="23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   of </a:t>
            </a:r>
            <a:r>
              <a:rPr lang="en-US" sz="2300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Rs. 21110.86.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5468600" y="8281269"/>
            <a:ext cx="4136867" cy="413686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461454" y="8303715"/>
            <a:ext cx="7906692" cy="1759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50"/>
              </a:lnSpc>
            </a:pPr>
            <a:r>
              <a:rPr lang="en-US" sz="23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Pareto analysis was also performed to find out the categories which contribute the most to revenue.</a:t>
            </a:r>
          </a:p>
          <a:p>
            <a:pPr algn="just">
              <a:lnSpc>
                <a:spcPts val="3450"/>
              </a:lnSpc>
            </a:pPr>
            <a:r>
              <a:rPr lang="en-US" sz="23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After analyzing, it was found that </a:t>
            </a:r>
            <a:r>
              <a:rPr lang="en-US" sz="2300" b="1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Tyres, Accessories and Clutch</a:t>
            </a:r>
            <a:r>
              <a:rPr lang="en-US" sz="2300" dirty="0">
                <a:solidFill>
                  <a:srgbClr val="000000"/>
                </a:solidFill>
                <a:latin typeface="Open Sans"/>
                <a:ea typeface="Open Sans"/>
                <a:cs typeface="Open Sans"/>
              </a:rPr>
              <a:t> were 3 main revenue generating categories.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39945" y="7822331"/>
            <a:ext cx="73287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3359"/>
              </a:lnSpc>
              <a:buFont typeface="Wingdings"/>
              <a:buChar char="q"/>
            </a:pPr>
            <a:r>
              <a:rPr lang="en-US" sz="2400" dirty="0">
                <a:solidFill>
                  <a:srgbClr val="000000"/>
                </a:solidFill>
                <a:latin typeface="Inter Bold"/>
                <a:ea typeface="Inter Bold"/>
              </a:rPr>
              <a:t>DAILY REVENUE ANALYSIS</a:t>
            </a:r>
            <a:endParaRPr lang="en-US" dirty="0">
              <a:latin typeface="Inter Bold"/>
              <a:ea typeface="Inter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461454" y="7822331"/>
            <a:ext cx="790669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l">
              <a:lnSpc>
                <a:spcPts val="3359"/>
              </a:lnSpc>
              <a:buFont typeface="Wingdings"/>
              <a:buChar char="q"/>
            </a:pPr>
            <a:r>
              <a:rPr lang="en-US" sz="2400" dirty="0">
                <a:solidFill>
                  <a:srgbClr val="000000"/>
                </a:solidFill>
                <a:latin typeface="Inter Bold" panose="020B0604020202020204" charset="0"/>
                <a:ea typeface="Inter Bold" panose="020B0604020202020204" charset="0"/>
              </a:rPr>
              <a:t>PARETO ANALYSIS</a:t>
            </a:r>
            <a:endParaRPr lang="en-US"/>
          </a:p>
        </p:txBody>
      </p:sp>
      <p:graphicFrame>
        <p:nvGraphicFramePr>
          <p:cNvPr id="17" name="Chart 16"/>
          <p:cNvGraphicFramePr/>
          <p:nvPr>
            <p:extLst>
              <p:ext uri="{D42A27DB-BD31-4B8C-83A1-F6EECF244321}">
                <p14:modId xmlns:p14="http://schemas.microsoft.com/office/powerpoint/2010/main" val="2818988476"/>
              </p:ext>
            </p:extLst>
          </p:nvPr>
        </p:nvGraphicFramePr>
        <p:xfrm>
          <a:off x="1" y="1985638"/>
          <a:ext cx="8458200" cy="57610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mc:AlternateContent xmlns:mc="http://schemas.openxmlformats.org/markup-compatibility/2006">
        <mc:Choice xmlns:cx1="http://schemas.microsoft.com/office/drawing/2015/9/8/chartex" xmlns="" Requires="cx1">
          <p:graphicFrame>
            <p:nvGraphicFramePr>
              <p:cNvPr id="18" name="Chart 17"/>
              <p:cNvGraphicFramePr/>
              <p:nvPr>
                <p:extLst>
                  <p:ext uri="{D42A27DB-BD31-4B8C-83A1-F6EECF244321}">
                    <p14:modId xmlns:p14="http://schemas.microsoft.com/office/powerpoint/2010/main" val="20236039"/>
                  </p:ext>
                </p:extLst>
              </p:nvPr>
            </p:nvGraphicFramePr>
            <p:xfrm>
              <a:off x="8846032" y="1935338"/>
              <a:ext cx="9472939" cy="581137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5"/>
              </a:graphicData>
            </a:graphic>
          </p:graphicFrame>
        </mc:Choice>
        <mc:Fallback>
          <p:pic>
            <p:nvPicPr>
              <p:cNvPr id="18" name="Chart 17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46032" y="1935338"/>
                <a:ext cx="9472939" cy="5811374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>
          <a:xfrm>
            <a:off x="15621000" y="965234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9571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57494"/>
            <a:ext cx="18288000" cy="1495425"/>
            <a:chOff x="0" y="0"/>
            <a:chExt cx="4816593" cy="39385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393857"/>
            </a:xfrm>
            <a:custGeom>
              <a:avLst/>
              <a:gdLst/>
              <a:ahLst/>
              <a:cxnLst/>
              <a:rect l="l" t="t" r="r" b="b"/>
              <a:pathLst>
                <a:path w="4816592" h="393857">
                  <a:moveTo>
                    <a:pt x="0" y="0"/>
                  </a:moveTo>
                  <a:lnTo>
                    <a:pt x="4816592" y="0"/>
                  </a:lnTo>
                  <a:lnTo>
                    <a:pt x="4816592" y="393857"/>
                  </a:lnTo>
                  <a:lnTo>
                    <a:pt x="0" y="393857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4414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39944" y="755626"/>
            <a:ext cx="10971055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60"/>
              </a:lnSpc>
            </a:pPr>
            <a:r>
              <a:rPr lang="en-US" sz="7200" dirty="0">
                <a:solidFill>
                  <a:srgbClr val="FFFFFF"/>
                </a:solidFill>
                <a:latin typeface="Inter Bold"/>
              </a:rPr>
              <a:t>RESULTS AND FINDINGS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9945" y="8303715"/>
            <a:ext cx="7328721" cy="2244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50"/>
              </a:lnSpc>
            </a:pPr>
            <a:r>
              <a:rPr lang="en-US" sz="2300" dirty="0">
                <a:latin typeface="Open Sans"/>
                <a:ea typeface="Open Sans"/>
                <a:cs typeface="Open Sans"/>
              </a:rPr>
              <a:t>The most revenue generating product in </a:t>
            </a:r>
            <a:r>
              <a:rPr lang="en-US" sz="2300" b="1" dirty="0">
                <a:latin typeface="Open Sans"/>
                <a:ea typeface="Open Sans"/>
                <a:cs typeface="Open Sans"/>
              </a:rPr>
              <a:t>“Accessories</a:t>
            </a:r>
            <a:r>
              <a:rPr lang="en-US" sz="2300" dirty="0">
                <a:latin typeface="Open Sans"/>
                <a:ea typeface="Open Sans"/>
                <a:cs typeface="Open Sans"/>
              </a:rPr>
              <a:t>” category is </a:t>
            </a:r>
            <a:r>
              <a:rPr lang="en-US" sz="2300" b="1" dirty="0">
                <a:latin typeface="Open Sans"/>
                <a:ea typeface="Open Sans"/>
                <a:cs typeface="Open Sans"/>
              </a:rPr>
              <a:t>Helmet,</a:t>
            </a:r>
            <a:r>
              <a:rPr lang="en-US" sz="2300" dirty="0">
                <a:latin typeface="Open Sans"/>
                <a:ea typeface="Open Sans"/>
                <a:cs typeface="Open Sans"/>
              </a:rPr>
              <a:t> which generated revenue of </a:t>
            </a:r>
            <a:r>
              <a:rPr lang="en-US" sz="2300" b="1" dirty="0">
                <a:latin typeface="Open Sans"/>
                <a:ea typeface="Open Sans"/>
                <a:cs typeface="Open Sans"/>
              </a:rPr>
              <a:t>Rs.30651.66</a:t>
            </a:r>
            <a:r>
              <a:rPr lang="en-IN" sz="2300" b="1" dirty="0">
                <a:latin typeface="Open Sans"/>
                <a:ea typeface="Open Sans"/>
                <a:cs typeface="Open Sans"/>
              </a:rPr>
              <a:t> </a:t>
            </a:r>
            <a:r>
              <a:rPr lang="en-IN" sz="2300" dirty="0">
                <a:latin typeface="Open Sans"/>
                <a:ea typeface="Open Sans"/>
                <a:cs typeface="Open Sans"/>
              </a:rPr>
              <a:t>from</a:t>
            </a:r>
            <a:r>
              <a:rPr lang="en-IN" sz="2300" b="1" i="1" dirty="0">
                <a:latin typeface="Open Sans"/>
                <a:ea typeface="Open Sans"/>
                <a:cs typeface="Open Sans"/>
              </a:rPr>
              <a:t> </a:t>
            </a:r>
            <a:r>
              <a:rPr lang="en-IN" sz="2300" b="1" dirty="0">
                <a:latin typeface="Open Sans"/>
                <a:ea typeface="Open Sans"/>
                <a:cs typeface="Open Sans"/>
              </a:rPr>
              <a:t>October 2023 to December 2023.</a:t>
            </a:r>
            <a:endParaRPr lang="en-US" sz="2300" b="1" dirty="0">
              <a:latin typeface="Open Sans"/>
              <a:ea typeface="Open Sans"/>
              <a:cs typeface="Open Sans"/>
            </a:endParaRPr>
          </a:p>
          <a:p>
            <a:pPr marL="0" lvl="0" indent="0" algn="just">
              <a:lnSpc>
                <a:spcPts val="3450"/>
              </a:lnSpc>
            </a:pPr>
            <a:r>
              <a:rPr lang="en-US" sz="2300" dirty="0">
                <a:solidFill>
                  <a:srgbClr val="000000"/>
                </a:solidFill>
                <a:latin typeface="Open Sans"/>
              </a:rPr>
              <a:t>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5240000" y="8276988"/>
            <a:ext cx="4136867" cy="413686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461454" y="8303715"/>
            <a:ext cx="7906692" cy="133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50"/>
              </a:lnSpc>
            </a:pPr>
            <a:r>
              <a:rPr lang="en-US" sz="2300" dirty="0">
                <a:latin typeface="Open Sans"/>
                <a:ea typeface="Open Sans"/>
                <a:cs typeface="Open Sans"/>
              </a:rPr>
              <a:t>The most revenue generating product is </a:t>
            </a:r>
            <a:r>
              <a:rPr lang="en-US" sz="2300" b="1" dirty="0">
                <a:latin typeface="Open Sans"/>
                <a:ea typeface="Open Sans"/>
                <a:cs typeface="Open Sans"/>
              </a:rPr>
              <a:t>Tyre,</a:t>
            </a:r>
            <a:r>
              <a:rPr lang="en-US" sz="2300" dirty="0">
                <a:latin typeface="Open Sans"/>
                <a:ea typeface="Open Sans"/>
                <a:cs typeface="Open Sans"/>
              </a:rPr>
              <a:t> which generates total revenue of </a:t>
            </a:r>
            <a:r>
              <a:rPr lang="en-US" sz="2300" b="1" dirty="0">
                <a:latin typeface="Open Sans"/>
                <a:ea typeface="Open Sans"/>
                <a:cs typeface="Open Sans"/>
              </a:rPr>
              <a:t>Rs. 48123.36</a:t>
            </a:r>
            <a:r>
              <a:rPr lang="en-US" sz="2300" u="sng" dirty="0">
                <a:latin typeface="Open Sans"/>
                <a:ea typeface="Open Sans"/>
                <a:cs typeface="Open Sans"/>
              </a:rPr>
              <a:t> </a:t>
            </a:r>
            <a:r>
              <a:rPr lang="en-US" sz="2300" dirty="0">
                <a:latin typeface="Open Sans"/>
                <a:ea typeface="Open Sans"/>
                <a:cs typeface="Open Sans"/>
              </a:rPr>
              <a:t>in 3 months.</a:t>
            </a:r>
          </a:p>
          <a:p>
            <a:pPr marL="0" lvl="0" indent="0" algn="just">
              <a:lnSpc>
                <a:spcPts val="3450"/>
              </a:lnSpc>
            </a:pPr>
            <a:endParaRPr lang="en-US" sz="2300" dirty="0">
              <a:solidFill>
                <a:srgbClr val="000000"/>
              </a:solidFill>
              <a:latin typeface="Open Sa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39945" y="7822331"/>
            <a:ext cx="7328721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dirty="0">
                <a:solidFill>
                  <a:srgbClr val="000000"/>
                </a:solidFill>
                <a:latin typeface="Inter Bold" panose="020B0604020202020204" charset="0"/>
                <a:ea typeface="Inter Bold" panose="020B0604020202020204" charset="0"/>
              </a:rPr>
              <a:t>ANALYSIS OF DIFFERENT ACCESSORIES SOLD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61454" y="7822331"/>
            <a:ext cx="7906692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dirty="0">
                <a:solidFill>
                  <a:srgbClr val="000000"/>
                </a:solidFill>
                <a:latin typeface="Inter Bold" panose="020B0604020202020204" charset="0"/>
                <a:ea typeface="Inter Bold" panose="020B0604020202020204" charset="0"/>
              </a:rPr>
              <a:t>PRODUCT WISE ANALYSIS</a:t>
            </a:r>
          </a:p>
        </p:txBody>
      </p: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3317596164"/>
              </p:ext>
            </p:extLst>
          </p:nvPr>
        </p:nvGraphicFramePr>
        <p:xfrm>
          <a:off x="8302590" y="1935338"/>
          <a:ext cx="10037730" cy="58113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2157629036"/>
              </p:ext>
            </p:extLst>
          </p:nvPr>
        </p:nvGraphicFramePr>
        <p:xfrm>
          <a:off x="304800" y="2020918"/>
          <a:ext cx="7391400" cy="57257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5830171" y="960272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9449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554" y="409869"/>
            <a:ext cx="8301168" cy="9746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560"/>
              </a:lnSpc>
            </a:pPr>
            <a:r>
              <a:rPr lang="en-US" sz="6500" dirty="0">
                <a:solidFill>
                  <a:srgbClr val="17726D"/>
                </a:solidFill>
                <a:latin typeface="Inter Bold"/>
                <a:ea typeface="Inter Bold"/>
              </a:rPr>
              <a:t>RECOMMENDATION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4" y="1518579"/>
            <a:ext cx="6818840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</a:pPr>
            <a:r>
              <a:rPr lang="en-US" sz="2400" spc="177">
                <a:solidFill>
                  <a:srgbClr val="000000"/>
                </a:solidFill>
                <a:latin typeface="Open Sans Bold"/>
              </a:rPr>
              <a:t>SOLUTIONS OF THE PROBLEMS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382000" y="0"/>
            <a:ext cx="9906000" cy="10287000"/>
            <a:chOff x="0" y="0"/>
            <a:chExt cx="2783788" cy="27093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83788" cy="2709333"/>
            </a:xfrm>
            <a:custGeom>
              <a:avLst/>
              <a:gdLst/>
              <a:ahLst/>
              <a:cxnLst/>
              <a:rect l="l" t="t" r="r" b="b"/>
              <a:pathLst>
                <a:path w="2783788" h="2709333">
                  <a:moveTo>
                    <a:pt x="0" y="0"/>
                  </a:moveTo>
                  <a:lnTo>
                    <a:pt x="2783788" y="0"/>
                  </a:lnTo>
                  <a:lnTo>
                    <a:pt x="278378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2783788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79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 flipV="1">
            <a:off x="500617" y="2324009"/>
            <a:ext cx="1858299" cy="0"/>
          </a:xfrm>
          <a:prstGeom prst="line">
            <a:avLst/>
          </a:prstGeom>
          <a:ln w="76200" cap="flat">
            <a:solidFill>
              <a:srgbClr val="EAE4D2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4" name="Group 14"/>
          <p:cNvGrpSpPr/>
          <p:nvPr/>
        </p:nvGrpSpPr>
        <p:grpSpPr>
          <a:xfrm>
            <a:off x="8557748" y="638502"/>
            <a:ext cx="877649" cy="877649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 dirty="0">
                  <a:solidFill>
                    <a:srgbClr val="17726D"/>
                  </a:solidFill>
                  <a:latin typeface="Inter Bold"/>
                </a:rPr>
                <a:t>03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579356" y="782081"/>
            <a:ext cx="7641844" cy="4453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50" dirty="0">
                <a:solidFill>
                  <a:srgbClr val="FFFFFF"/>
                </a:solidFill>
                <a:latin typeface="Inter Bold"/>
                <a:ea typeface="Inter Bold"/>
              </a:rPr>
              <a:t>Online Presence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579356" y="1397333"/>
            <a:ext cx="7641844" cy="1394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20"/>
              </a:lnSpc>
            </a:pPr>
            <a:r>
              <a:rPr lang="en-US" sz="2700" dirty="0">
                <a:solidFill>
                  <a:schemeClr val="bg1"/>
                </a:solidFill>
                <a:latin typeface="Open Sans"/>
                <a:ea typeface="+mn-lt"/>
                <a:cs typeface="+mn-lt"/>
              </a:rPr>
              <a:t>They should also start promoting their business online, this will help them in standing out in the competitive market</a:t>
            </a:r>
            <a:endParaRPr lang="en-US" sz="2700" dirty="0">
              <a:solidFill>
                <a:schemeClr val="bg1"/>
              </a:solidFill>
              <a:latin typeface="Open Sans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8572100" y="3708862"/>
            <a:ext cx="877649" cy="877649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 dirty="0">
                  <a:solidFill>
                    <a:srgbClr val="17726D"/>
                  </a:solidFill>
                  <a:latin typeface="Inter Bold"/>
                </a:rPr>
                <a:t>04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9579356" y="3915277"/>
            <a:ext cx="6346444" cy="4468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50" dirty="0">
                <a:solidFill>
                  <a:srgbClr val="FFFFFF"/>
                </a:solidFill>
                <a:latin typeface="Inter Bold"/>
              </a:rPr>
              <a:t>Employing new staff</a:t>
            </a:r>
            <a:endParaRPr lang="en-US" sz="2699" dirty="0">
              <a:solidFill>
                <a:srgbClr val="FFFFFF"/>
              </a:solidFill>
              <a:latin typeface="Inter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579356" y="4530530"/>
            <a:ext cx="7641844" cy="2512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  <a:latin typeface="Open Sans"/>
                <a:ea typeface="+mn-lt"/>
                <a:cs typeface="+mn-lt"/>
              </a:rPr>
              <a:t>They should try to replace the old staff by new and more skilled workers. It is also recommended that they hire a person who could supervise and manage the store properly as the owner may not be available every day.</a:t>
            </a:r>
            <a:endParaRPr lang="en-US" sz="2700" dirty="0">
              <a:solidFill>
                <a:schemeClr val="bg1"/>
              </a:solidFill>
              <a:latin typeface="Open Sans"/>
              <a:ea typeface="Open Sans"/>
              <a:cs typeface="Open Sans"/>
            </a:endParaRPr>
          </a:p>
          <a:p>
            <a:pPr marL="0" lvl="0" indent="0" algn="just">
              <a:lnSpc>
                <a:spcPts val="3720"/>
              </a:lnSpc>
            </a:pPr>
            <a:endParaRPr lang="en-US" sz="2400" dirty="0">
              <a:solidFill>
                <a:srgbClr val="FFFFFF"/>
              </a:solidFill>
              <a:latin typeface="Open Sans"/>
              <a:ea typeface="Open Sans"/>
              <a:cs typeface="Open Sans"/>
            </a:endParaRPr>
          </a:p>
        </p:txBody>
      </p:sp>
      <p:grpSp>
        <p:nvGrpSpPr>
          <p:cNvPr id="24" name="Group 24"/>
          <p:cNvGrpSpPr/>
          <p:nvPr/>
        </p:nvGrpSpPr>
        <p:grpSpPr>
          <a:xfrm>
            <a:off x="8586615" y="6842059"/>
            <a:ext cx="877649" cy="877649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 dirty="0">
                  <a:solidFill>
                    <a:srgbClr val="17726D"/>
                  </a:solidFill>
                  <a:latin typeface="Inter Bold"/>
                </a:rPr>
                <a:t>05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9472201" y="7137770"/>
            <a:ext cx="8809845" cy="9326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650" dirty="0">
                <a:solidFill>
                  <a:srgbClr val="FFFFFF"/>
                </a:solidFill>
                <a:latin typeface="Inter Bold"/>
                <a:ea typeface="Inter Bold"/>
              </a:rPr>
              <a:t>Using more revenue generating and overstocked products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436481" y="8395960"/>
            <a:ext cx="7641844" cy="2097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  <a:latin typeface="Open Sans"/>
                <a:ea typeface="+mn-lt"/>
                <a:cs typeface="+mn-lt"/>
              </a:rPr>
              <a:t>They should try selling and using more revenue generating and overstocked parts during repairing as well to increase the sales of these revenue generating items.</a:t>
            </a:r>
            <a:endParaRPr lang="en-US" sz="2700" dirty="0">
              <a:solidFill>
                <a:schemeClr val="bg1"/>
              </a:solidFill>
              <a:latin typeface="Open Sans"/>
              <a:ea typeface="Open Sans"/>
              <a:cs typeface="Open Sans"/>
            </a:endParaRPr>
          </a:p>
          <a:p>
            <a:pPr marL="0" lvl="0" indent="0" algn="just">
              <a:lnSpc>
                <a:spcPts val="3720"/>
              </a:lnSpc>
            </a:pPr>
            <a:endParaRPr lang="en-US" sz="2400" dirty="0">
              <a:solidFill>
                <a:srgbClr val="FFFFFF"/>
              </a:solidFill>
              <a:latin typeface="Open Sans"/>
              <a:ea typeface="Open Sans"/>
              <a:cs typeface="Open Sans"/>
            </a:endParaRPr>
          </a:p>
        </p:txBody>
      </p:sp>
      <p:grpSp>
        <p:nvGrpSpPr>
          <p:cNvPr id="29" name="Group 14"/>
          <p:cNvGrpSpPr/>
          <p:nvPr/>
        </p:nvGrpSpPr>
        <p:grpSpPr>
          <a:xfrm>
            <a:off x="560864" y="2880654"/>
            <a:ext cx="877649" cy="877649"/>
            <a:chOff x="0" y="0"/>
            <a:chExt cx="812800" cy="812800"/>
          </a:xfrm>
        </p:grpSpPr>
        <p:sp>
          <p:nvSpPr>
            <p:cNvPr id="30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31" name="TextBox 1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 dirty="0">
                  <a:solidFill>
                    <a:srgbClr val="17726D"/>
                  </a:solidFill>
                  <a:latin typeface="Inter Bold"/>
                </a:rPr>
                <a:t>01</a:t>
              </a:r>
            </a:p>
          </p:txBody>
        </p:sp>
      </p:grpSp>
      <p:grpSp>
        <p:nvGrpSpPr>
          <p:cNvPr id="32" name="Group 14"/>
          <p:cNvGrpSpPr/>
          <p:nvPr/>
        </p:nvGrpSpPr>
        <p:grpSpPr>
          <a:xfrm>
            <a:off x="557236" y="6695254"/>
            <a:ext cx="877649" cy="877649"/>
            <a:chOff x="0" y="0"/>
            <a:chExt cx="812800" cy="812800"/>
          </a:xfrm>
        </p:grpSpPr>
        <p:sp>
          <p:nvSpPr>
            <p:cNvPr id="33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id="34" name="TextBox 16"/>
            <p:cNvSpPr txBox="1"/>
            <p:nvPr/>
          </p:nvSpPr>
          <p:spPr>
            <a:xfrm>
              <a:off x="76201" y="68670"/>
              <a:ext cx="660400" cy="717550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 dirty="0">
                  <a:solidFill>
                    <a:srgbClr val="17726D"/>
                  </a:solidFill>
                  <a:latin typeface="Inter Bold"/>
                </a:rPr>
                <a:t>02</a:t>
              </a:r>
            </a:p>
          </p:txBody>
        </p:sp>
      </p:grpSp>
      <p:sp>
        <p:nvSpPr>
          <p:cNvPr id="36" name="Rectangle 35"/>
          <p:cNvSpPr/>
          <p:nvPr/>
        </p:nvSpPr>
        <p:spPr>
          <a:xfrm>
            <a:off x="1521964" y="2901224"/>
            <a:ext cx="5756036" cy="53925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 dirty="0">
                <a:latin typeface="Inter Bold"/>
                <a:ea typeface="Inter Bold"/>
              </a:rPr>
              <a:t>Giving Offers To The Customers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521964" y="6868532"/>
            <a:ext cx="5756036" cy="53925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 dirty="0">
                <a:latin typeface="Inter Bold"/>
                <a:ea typeface="Inter Bold"/>
              </a:rPr>
              <a:t>Door-Step Servicing</a:t>
            </a:r>
            <a:endParaRPr lang="en-US" sz="2700" dirty="0">
              <a:latin typeface="Inter Bold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452744" y="3463641"/>
            <a:ext cx="6842113" cy="349964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700" dirty="0">
                <a:latin typeface="Open Sans"/>
                <a:ea typeface="+mn-lt"/>
                <a:cs typeface="+mn-lt"/>
              </a:rPr>
              <a:t>The sales of EV scooters was the most during the festive season. To increase the sales, the shop can give different offers to the customers on the purchase of scooters.</a:t>
            </a:r>
          </a:p>
          <a:p>
            <a:r>
              <a:rPr lang="en-US" sz="2700" dirty="0">
                <a:latin typeface="Open Sans"/>
                <a:ea typeface="+mn-lt"/>
                <a:cs typeface="+mn-lt"/>
              </a:rPr>
              <a:t>Example- Free Helmet on purchase of sc</a:t>
            </a:r>
            <a:r>
              <a:rPr lang="en-US" sz="2700" dirty="0">
                <a:latin typeface="Open Sans Medium"/>
                <a:ea typeface="+mn-lt"/>
                <a:cs typeface="+mn-lt"/>
              </a:rPr>
              <a:t>ooter.</a:t>
            </a:r>
          </a:p>
          <a:p>
            <a:pPr lvl="0" algn="just">
              <a:lnSpc>
                <a:spcPts val="3720"/>
              </a:lnSpc>
            </a:pPr>
            <a:endParaRPr lang="en-US" sz="27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454486" y="7523983"/>
            <a:ext cx="6511528" cy="1784078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700" dirty="0">
                <a:latin typeface="Open Sans"/>
                <a:ea typeface="+mn-lt"/>
                <a:cs typeface="+mn-lt"/>
              </a:rPr>
              <a:t>They should start providing doorstep services to their customers by sending their staff to the customer’s place. </a:t>
            </a:r>
            <a:endParaRPr lang="en-US" dirty="0">
              <a:cs typeface="Calibri"/>
            </a:endParaRPr>
          </a:p>
          <a:p>
            <a:pPr algn="just">
              <a:lnSpc>
                <a:spcPts val="3720"/>
              </a:lnSpc>
            </a:pPr>
            <a:endParaRPr lang="en-US" sz="2700" dirty="0">
              <a:latin typeface="Open Sans"/>
              <a:ea typeface="Open Sans"/>
              <a:cs typeface="Open San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5674805" y="9452074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2000" smtClean="0"/>
              <a:pPr/>
              <a:t>9</a:t>
            </a:fld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明朝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2810</TotalTime>
  <Words>689</Words>
  <Application>Microsoft Office PowerPoint</Application>
  <PresentationFormat>Custom</PresentationFormat>
  <Paragraphs>116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Calibri</vt:lpstr>
      <vt:lpstr>Wingdings</vt:lpstr>
      <vt:lpstr>Open Sans Bold</vt:lpstr>
      <vt:lpstr>Open Sans Medium</vt:lpstr>
      <vt:lpstr>DM Sans</vt:lpstr>
      <vt:lpstr>Inter Medium</vt:lpstr>
      <vt:lpstr>Inter Bold</vt:lpstr>
      <vt:lpstr>Arial</vt:lpstr>
      <vt:lpstr>Open Sans Semi-Bold</vt:lpstr>
      <vt:lpstr>Open Sans</vt:lpstr>
      <vt:lpstr>DM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Green Simple and Professional Business Pitch Deck Presentation</dc:title>
  <cp:lastModifiedBy>HP</cp:lastModifiedBy>
  <cp:revision>433</cp:revision>
  <dcterms:created xsi:type="dcterms:W3CDTF">2006-08-16T00:00:00Z</dcterms:created>
  <dcterms:modified xsi:type="dcterms:W3CDTF">2024-05-30T09:12:24Z</dcterms:modified>
  <dc:identifier>DAGE7PAN6jw</dc:identifier>
</cp:coreProperties>
</file>

<file path=docProps/thumbnail.jpeg>
</file>